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3" r:id="rId3"/>
  </p:sldMasterIdLst>
  <p:notesMasterIdLst>
    <p:notesMasterId r:id="rId49"/>
  </p:notesMasterIdLst>
  <p:sldIdLst>
    <p:sldId id="257" r:id="rId4"/>
    <p:sldId id="258" r:id="rId5"/>
    <p:sldId id="261" r:id="rId6"/>
    <p:sldId id="259" r:id="rId7"/>
    <p:sldId id="265" r:id="rId8"/>
    <p:sldId id="260" r:id="rId9"/>
    <p:sldId id="262" r:id="rId10"/>
    <p:sldId id="303" r:id="rId11"/>
    <p:sldId id="263" r:id="rId12"/>
    <p:sldId id="264"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300" r:id="rId26"/>
    <p:sldId id="301"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304" r:id="rId41"/>
    <p:sldId id="305" r:id="rId42"/>
    <p:sldId id="291" r:id="rId43"/>
    <p:sldId id="292" r:id="rId44"/>
    <p:sldId id="293" r:id="rId45"/>
    <p:sldId id="294" r:id="rId46"/>
    <p:sldId id="298" r:id="rId47"/>
    <p:sldId id="299"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787" autoAdjust="0"/>
  </p:normalViewPr>
  <p:slideViewPr>
    <p:cSldViewPr>
      <p:cViewPr varScale="1">
        <p:scale>
          <a:sx n="107" d="100"/>
          <a:sy n="107" d="100"/>
        </p:scale>
        <p:origin x="-8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678A2F-89EB-44A7-968D-6925E9B9CA95}" type="datetimeFigureOut">
              <a:rPr lang="en-US" smtClean="0"/>
              <a:pPr/>
              <a:t>9/17/2010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895C04-B625-4999-95AA-0027F197072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a:solidFill>
                  <a:prstClr val="black"/>
                </a:solidFill>
              </a:rPr>
              <a:pPr>
                <a:defRPr/>
              </a:pPr>
              <a:t>1</a:t>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RGB Image From:</a:t>
            </a:r>
            <a:r>
              <a:rPr lang="en-US" baseline="0" dirty="0" smtClean="0"/>
              <a:t> </a:t>
            </a:r>
            <a:r>
              <a:rPr lang="en-US" dirty="0" smtClean="0"/>
              <a:t>Operational Significant Event Imagery (</a:t>
            </a:r>
            <a:r>
              <a:rPr lang="en-US" baseline="0" dirty="0" smtClean="0"/>
              <a:t>OSEI) – MODIS AQUA RGB (Band 1, 4, 3) – 4/19/2010@13Z - </a:t>
            </a:r>
            <a:r>
              <a:rPr lang="en-US" sz="1200" kern="1200" dirty="0" err="1" smtClean="0">
                <a:solidFill>
                  <a:schemeClr val="tx1"/>
                </a:solidFill>
                <a:latin typeface="+mn-lt"/>
                <a:ea typeface="+mn-ea"/>
                <a:cs typeface="+mn-cs"/>
              </a:rPr>
              <a:t>Eyjafjallajokull</a:t>
            </a:r>
            <a:r>
              <a:rPr lang="en-US" dirty="0" smtClean="0"/>
              <a:t> (</a:t>
            </a:r>
            <a:r>
              <a:rPr lang="en-US" sz="1200" kern="1200" dirty="0" smtClean="0">
                <a:solidFill>
                  <a:schemeClr val="tx1"/>
                </a:solidFill>
                <a:latin typeface="+mn-lt"/>
                <a:ea typeface="+mn-ea"/>
                <a:cs typeface="+mn-cs"/>
              </a:rPr>
              <a:t>ay-yah-FYAH'-</a:t>
            </a:r>
            <a:r>
              <a:rPr lang="en-US" sz="1200" kern="1200" dirty="0" err="1" smtClean="0">
                <a:solidFill>
                  <a:schemeClr val="tx1"/>
                </a:solidFill>
                <a:latin typeface="+mn-lt"/>
                <a:ea typeface="+mn-ea"/>
                <a:cs typeface="+mn-cs"/>
              </a:rPr>
              <a:t>plah-yer-kuh-duhl</a:t>
            </a:r>
            <a:r>
              <a:rPr lang="en-US" sz="1200" kern="1200" dirty="0" smtClean="0">
                <a:solidFill>
                  <a:schemeClr val="tx1"/>
                </a:solidFill>
                <a:latin typeface="+mn-lt"/>
                <a:ea typeface="+mn-ea"/>
                <a:cs typeface="+mn-cs"/>
              </a:rPr>
              <a:t>) volcano.</a:t>
            </a:r>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NOAA-19 AVHRR data – hotspots </a:t>
            </a:r>
            <a:r>
              <a:rPr lang="en-US" sz="1200" kern="1200" dirty="0" err="1" smtClean="0">
                <a:solidFill>
                  <a:schemeClr val="tx1"/>
                </a:solidFill>
                <a:latin typeface="+mn-lt"/>
                <a:ea typeface="+mn-ea"/>
                <a:cs typeface="+mn-cs"/>
              </a:rPr>
              <a:t>Eyjafjallajokull</a:t>
            </a:r>
            <a:r>
              <a:rPr lang="en-US" sz="1200" kern="1200" dirty="0" smtClean="0">
                <a:solidFill>
                  <a:schemeClr val="tx1"/>
                </a:solidFill>
                <a:latin typeface="+mn-lt"/>
                <a:ea typeface="+mn-ea"/>
                <a:cs typeface="+mn-cs"/>
              </a:rPr>
              <a:t> Volcano </a:t>
            </a:r>
            <a:r>
              <a:rPr lang="en-US" dirty="0" smtClean="0"/>
              <a:t>– 4/20/2010 – </a:t>
            </a:r>
            <a:r>
              <a:rPr lang="en-US" b="1" dirty="0" smtClean="0"/>
              <a:t>3.7um</a:t>
            </a:r>
          </a:p>
          <a:p>
            <a:endParaRPr lang="en-US" b="1" dirty="0" smtClean="0"/>
          </a:p>
          <a:p>
            <a:r>
              <a:rPr lang="en-US" dirty="0" smtClean="0"/>
              <a:t>Here, hotspots</a:t>
            </a:r>
            <a:r>
              <a:rPr lang="en-US" baseline="0" dirty="0" smtClean="0"/>
              <a:t> can be seen at the</a:t>
            </a:r>
            <a:r>
              <a:rPr lang="en-US" dirty="0" smtClean="0"/>
              <a:t> red arrows (green-</a:t>
            </a:r>
            <a:r>
              <a:rPr lang="en-US" dirty="0" err="1" smtClean="0"/>
              <a:t>blueish</a:t>
            </a:r>
            <a:r>
              <a:rPr lang="en-US" dirty="0" smtClean="0"/>
              <a:t> colored areas). Such hotspots can be identified through the use of a mid-infrared channels (e.g. AVRHH - 3.7 µm, GOES – 3.9 µm, etc.) since an increase of the temperature generally results in a high signal response in this spectral region.  The intensification of the hotspots in this image indicate that </a:t>
            </a:r>
            <a:r>
              <a:rPr lang="en-US" sz="1200" kern="1200" dirty="0" err="1" smtClean="0">
                <a:solidFill>
                  <a:schemeClr val="tx1"/>
                </a:solidFill>
                <a:latin typeface="+mn-lt"/>
                <a:ea typeface="+mn-ea"/>
                <a:cs typeface="+mn-cs"/>
              </a:rPr>
              <a:t>Eyjafjallajokull</a:t>
            </a:r>
            <a:r>
              <a:rPr lang="en-US" dirty="0" smtClean="0"/>
              <a:t> potentially started to eject </a:t>
            </a:r>
            <a:r>
              <a:rPr lang="en-US" u="sng" dirty="0" smtClean="0"/>
              <a:t>more lava </a:t>
            </a:r>
            <a:r>
              <a:rPr lang="en-US" dirty="0" smtClean="0"/>
              <a:t>and therefore </a:t>
            </a:r>
            <a:r>
              <a:rPr lang="en-US" u="sng" dirty="0" smtClean="0"/>
              <a:t>less ash</a:t>
            </a:r>
            <a:r>
              <a:rPr lang="en-US" dirty="0" smtClean="0"/>
              <a:t>. </a:t>
            </a:r>
            <a:endParaRPr lang="en-US" b="1" dirty="0"/>
          </a:p>
        </p:txBody>
      </p:sp>
      <p:sp>
        <p:nvSpPr>
          <p:cNvPr id="4" name="Slide Number Placeholder 3"/>
          <p:cNvSpPr>
            <a:spLocks noGrp="1"/>
          </p:cNvSpPr>
          <p:nvPr>
            <p:ph type="sldNum" sz="quarter" idx="10"/>
          </p:nvPr>
        </p:nvSpPr>
        <p:spPr/>
        <p:txBody>
          <a:bodyPr/>
          <a:lstStyle/>
          <a:p>
            <a:fld id="{443A62B8-CBFA-4A7D-B97A-94A063C82232}" type="slidenum">
              <a:rPr lang="en-US" smtClean="0">
                <a:solidFill>
                  <a:prstClr val="black"/>
                </a:solidFill>
              </a:rPr>
              <a:pPr/>
              <a:t>15</a:t>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Meteosat-9 Second Generation (MSG) 11-12 micron image (</a:t>
            </a:r>
            <a:r>
              <a:rPr lang="en-US" b="1" dirty="0" err="1" smtClean="0"/>
              <a:t>Longwave</a:t>
            </a:r>
            <a:r>
              <a:rPr lang="en-US" b="1" baseline="0" dirty="0" smtClean="0"/>
              <a:t> difference)</a:t>
            </a:r>
            <a:r>
              <a:rPr lang="en-US" b="1" dirty="0" smtClean="0"/>
              <a:t> - </a:t>
            </a:r>
            <a:r>
              <a:rPr lang="en-US" sz="1200" kern="1200" dirty="0" err="1" smtClean="0">
                <a:solidFill>
                  <a:schemeClr val="tx1"/>
                </a:solidFill>
                <a:latin typeface="+mn-lt"/>
                <a:ea typeface="+mn-ea"/>
                <a:cs typeface="+mn-cs"/>
              </a:rPr>
              <a:t>Eyjafjallajokull</a:t>
            </a:r>
            <a:r>
              <a:rPr lang="en-US" sz="1200" kern="1200" dirty="0" smtClean="0">
                <a:solidFill>
                  <a:schemeClr val="tx1"/>
                </a:solidFill>
                <a:latin typeface="+mn-lt"/>
                <a:ea typeface="+mn-ea"/>
                <a:cs typeface="+mn-cs"/>
              </a:rPr>
              <a:t> Volcano</a:t>
            </a:r>
            <a:r>
              <a:rPr lang="en-US" b="1" dirty="0" smtClean="0"/>
              <a:t> </a:t>
            </a:r>
            <a:r>
              <a:rPr lang="en-US" b="0" dirty="0" smtClean="0"/>
              <a:t>Ash Cloud </a:t>
            </a:r>
            <a:r>
              <a:rPr lang="en-US" b="1" dirty="0" smtClean="0"/>
              <a:t>(Purple – i.e.</a:t>
            </a:r>
            <a:r>
              <a:rPr lang="en-US" b="1" baseline="0" dirty="0" smtClean="0"/>
              <a:t> negative values) - </a:t>
            </a:r>
            <a:r>
              <a:rPr lang="en-US" b="0" baseline="0" dirty="0" smtClean="0"/>
              <a:t>May 7, 2010</a:t>
            </a:r>
          </a:p>
          <a:p>
            <a:endParaRPr lang="en-US" b="0" baseline="0" dirty="0" smtClean="0"/>
          </a:p>
          <a:p>
            <a:r>
              <a:rPr lang="en-US" sz="1200" kern="1200" dirty="0" smtClean="0">
                <a:solidFill>
                  <a:schemeClr val="tx1"/>
                </a:solidFill>
                <a:latin typeface="+mn-lt"/>
                <a:ea typeface="+mn-ea"/>
                <a:cs typeface="+mn-cs"/>
              </a:rPr>
              <a:t>This image also demonstrates that a negative split window difference picks up more than just ash – particularly in arctic regions when viewing from geostationary satellites with a large viewing angle.  Those other areas in the high arctic</a:t>
            </a:r>
            <a:r>
              <a:rPr lang="en-US" sz="1200" kern="1200" baseline="0" dirty="0" smtClean="0">
                <a:solidFill>
                  <a:schemeClr val="tx1"/>
                </a:solidFill>
                <a:latin typeface="+mn-lt"/>
                <a:ea typeface="+mn-ea"/>
                <a:cs typeface="+mn-cs"/>
              </a:rPr>
              <a:t> that are roughly the same “color” are not ash, but represent regions of the top of  (relatively moist) stable layers. </a:t>
            </a:r>
            <a:r>
              <a:rPr lang="en-US" sz="1200" kern="1200" dirty="0" smtClean="0">
                <a:solidFill>
                  <a:schemeClr val="tx1"/>
                </a:solidFill>
                <a:latin typeface="+mn-lt"/>
                <a:ea typeface="+mn-ea"/>
                <a:cs typeface="+mn-cs"/>
              </a:rPr>
              <a:t>How can we tell the difference? – Mostly in terms of “context and situational awareness” – (i.e. if we know that a volcano is going off in a certain area…).</a:t>
            </a:r>
            <a:endParaRPr lang="en-US" b="0" baseline="0" dirty="0" smtClean="0"/>
          </a:p>
          <a:p>
            <a:endParaRPr lang="en-US"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chemeClr val="bg1"/>
                </a:solidFill>
              </a:rPr>
              <a:t>Image data from:  EUMETSAT  Data Processed by NESDIS</a:t>
            </a:r>
          </a:p>
          <a:p>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***Put optional loop at end together with forecast model runs***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p:txBody>
      </p:sp>
      <p:sp>
        <p:nvSpPr>
          <p:cNvPr id="4" name="Slide Number Placeholder 3"/>
          <p:cNvSpPr>
            <a:spLocks noGrp="1"/>
          </p:cNvSpPr>
          <p:nvPr>
            <p:ph type="sldNum" sz="quarter" idx="10"/>
          </p:nvPr>
        </p:nvSpPr>
        <p:spPr/>
        <p:txBody>
          <a:bodyPr/>
          <a:lstStyle/>
          <a:p>
            <a:fld id="{443A62B8-CBFA-4A7D-B97A-94A063C82232}" type="slidenum">
              <a:rPr lang="en-US" smtClean="0"/>
              <a:pPr/>
              <a:t>16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Example of </a:t>
            </a:r>
            <a:r>
              <a:rPr lang="en-US" dirty="0" err="1" smtClean="0"/>
              <a:t>Meteostat</a:t>
            </a:r>
            <a:r>
              <a:rPr lang="en-US" dirty="0" smtClean="0"/>
              <a:t> Combined (Multispectral) Product for</a:t>
            </a:r>
            <a:r>
              <a:rPr lang="en-US" baseline="0" dirty="0" smtClean="0"/>
              <a:t> finding Ash and SO2.</a:t>
            </a:r>
          </a:p>
          <a:p>
            <a:r>
              <a:rPr lang="en-US" dirty="0" smtClean="0"/>
              <a:t> </a:t>
            </a:r>
          </a:p>
          <a:p>
            <a:r>
              <a:rPr lang="en-US" dirty="0" smtClean="0"/>
              <a:t>April 20, 2010</a:t>
            </a:r>
            <a:r>
              <a:rPr lang="en-US" baseline="0" dirty="0" smtClean="0"/>
              <a:t> 0943Z – Meteosat-9:  From </a:t>
            </a:r>
            <a:r>
              <a:rPr lang="en-US" sz="1200" kern="1200" baseline="0" dirty="0" smtClean="0">
                <a:solidFill>
                  <a:schemeClr val="tx1"/>
                </a:solidFill>
                <a:latin typeface="+mn-lt"/>
                <a:ea typeface="+mn-ea"/>
                <a:cs typeface="+mn-cs"/>
              </a:rPr>
              <a:t>German Aerospace Center (DLR)</a:t>
            </a:r>
          </a:p>
          <a:p>
            <a:endParaRPr lang="en-US" sz="1200" kern="1200" baseline="0" dirty="0" smtClean="0">
              <a:solidFill>
                <a:schemeClr val="tx1"/>
              </a:solidFill>
              <a:latin typeface="+mn-lt"/>
              <a:ea typeface="+mn-ea"/>
              <a:cs typeface="+mn-cs"/>
            </a:endParaRPr>
          </a:p>
          <a:p>
            <a:r>
              <a:rPr lang="en-US" dirty="0" err="1" smtClean="0"/>
              <a:t>Eyjafjallajökull</a:t>
            </a:r>
            <a:r>
              <a:rPr lang="en-US" dirty="0" smtClean="0"/>
              <a:t> volcano in Iceland emitted large quantities of ash and sulfur dioxide into the atmosphere. Sulfur dioxide and ash particles differ in their </a:t>
            </a:r>
            <a:r>
              <a:rPr lang="en-US" dirty="0" err="1" smtClean="0"/>
              <a:t>radiative</a:t>
            </a:r>
            <a:r>
              <a:rPr lang="en-US" dirty="0" smtClean="0"/>
              <a:t> properties and</a:t>
            </a:r>
            <a:r>
              <a:rPr lang="en-US" baseline="0" dirty="0" smtClean="0"/>
              <a:t> through the use of </a:t>
            </a:r>
            <a:r>
              <a:rPr lang="en-US" dirty="0" smtClean="0"/>
              <a:t>suitable combinations of channels at 10.8 microns and 12 microns (</a:t>
            </a:r>
            <a:r>
              <a:rPr lang="en-US" dirty="0" err="1" smtClean="0"/>
              <a:t>longwave</a:t>
            </a:r>
            <a:r>
              <a:rPr lang="en-US" dirty="0" smtClean="0"/>
              <a:t> differencing) – you  get ash (highlighted in yellow) and from the differencing of the 8.7 micron channel</a:t>
            </a:r>
            <a:r>
              <a:rPr lang="en-US" baseline="0" dirty="0" smtClean="0"/>
              <a:t> and the </a:t>
            </a:r>
            <a:r>
              <a:rPr lang="en-US" dirty="0" smtClean="0"/>
              <a:t>12 micron channel – we get SO</a:t>
            </a:r>
            <a:r>
              <a:rPr lang="en-US" sz="200" dirty="0" smtClean="0"/>
              <a:t>2</a:t>
            </a:r>
            <a:r>
              <a:rPr lang="en-US" dirty="0" smtClean="0"/>
              <a:t> (marked in blue).  The grey background represents brightness temperature  at 10.8 microns. Ongoing dilution of the “plume” or overlying clouds makes detection quite difficult. Therefore, ash-free classified areas are not necessarily a safe airspace.</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17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Poster Image</a:t>
            </a:r>
            <a:r>
              <a:rPr lang="en-US" baseline="0" dirty="0" smtClean="0"/>
              <a:t> – NOAA – </a:t>
            </a:r>
            <a:r>
              <a:rPr lang="en-US" i="1" baseline="0" dirty="0" smtClean="0"/>
              <a:t>Continuous Environmental Monitoring</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solidFill>
                  <a:prstClr val="black"/>
                </a:solidFill>
              </a:rPr>
              <a:pPr/>
              <a:t>18</a:t>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ln/>
        </p:spPr>
      </p:sp>
      <p:sp>
        <p:nvSpPr>
          <p:cNvPr id="107523" name="Notes Placeholder 2"/>
          <p:cNvSpPr>
            <a:spLocks noGrp="1"/>
          </p:cNvSpPr>
          <p:nvPr>
            <p:ph type="body" idx="1"/>
          </p:nvPr>
        </p:nvSpPr>
        <p:spPr>
          <a:noFill/>
          <a:ln/>
        </p:spPr>
        <p:txBody>
          <a:bodyPr/>
          <a:lstStyle/>
          <a:p>
            <a:r>
              <a:rPr lang="en-US" b="1" dirty="0" err="1" smtClean="0">
                <a:solidFill>
                  <a:srgbClr val="C00000"/>
                </a:solidFill>
              </a:rPr>
              <a:t>Okmok</a:t>
            </a:r>
            <a:r>
              <a:rPr lang="en-US" b="1" dirty="0" smtClean="0">
                <a:solidFill>
                  <a:srgbClr val="C00000"/>
                </a:solidFill>
              </a:rPr>
              <a:t> 08/03/2008</a:t>
            </a:r>
          </a:p>
          <a:p>
            <a:endParaRPr lang="en-US" dirty="0" smtClean="0">
              <a:latin typeface="Times" pitchFamily="18" charset="0"/>
            </a:endParaRPr>
          </a:p>
          <a:p>
            <a:r>
              <a:rPr lang="en-US" dirty="0" smtClean="0">
                <a:latin typeface="Times" pitchFamily="18" charset="0"/>
              </a:rPr>
              <a:t>View of </a:t>
            </a:r>
            <a:r>
              <a:rPr lang="en-US" dirty="0" err="1" smtClean="0">
                <a:latin typeface="Times" pitchFamily="18" charset="0"/>
              </a:rPr>
              <a:t>Okmok</a:t>
            </a:r>
            <a:r>
              <a:rPr lang="en-US" dirty="0" smtClean="0">
                <a:latin typeface="Times" pitchFamily="18" charset="0"/>
              </a:rPr>
              <a:t> eruption, taken from NE bound Alaska Airlines flight at 35,000 ft above sea level on August 3, 2008 between 20:00 and 20:08. Plume tops estimated to ~ 7,000 ft above sea level using nearby Mount </a:t>
            </a:r>
            <a:r>
              <a:rPr lang="en-US" dirty="0" err="1" smtClean="0">
                <a:latin typeface="Times" pitchFamily="18" charset="0"/>
              </a:rPr>
              <a:t>Vsevidof</a:t>
            </a:r>
            <a:r>
              <a:rPr lang="en-US" dirty="0" smtClean="0">
                <a:latin typeface="Times" pitchFamily="18" charset="0"/>
              </a:rPr>
              <a:t> (elev. 7,051 ft / 2,149 m) for </a:t>
            </a:r>
            <a:r>
              <a:rPr lang="en-US" dirty="0" err="1" smtClean="0">
                <a:latin typeface="Times" pitchFamily="18" charset="0"/>
              </a:rPr>
              <a:t>reference.Picture</a:t>
            </a:r>
            <a:r>
              <a:rPr lang="en-US" dirty="0" smtClean="0">
                <a:latin typeface="Times" pitchFamily="18" charset="0"/>
              </a:rPr>
              <a:t> Date: August 03, 2008.  Image Photographer/Creator: </a:t>
            </a:r>
            <a:r>
              <a:rPr lang="en-US" dirty="0" err="1" smtClean="0">
                <a:latin typeface="Times" pitchFamily="18" charset="0"/>
              </a:rPr>
              <a:t>Mees</a:t>
            </a:r>
            <a:r>
              <a:rPr lang="en-US" dirty="0" smtClean="0">
                <a:latin typeface="Times" pitchFamily="18" charset="0"/>
              </a:rPr>
              <a:t>, Burke – Alaska Airlines.</a:t>
            </a:r>
          </a:p>
          <a:p>
            <a:endParaRPr lang="en-US" dirty="0" smtClean="0">
              <a:latin typeface="Times" pitchFamily="18" charset="0"/>
            </a:endParaRPr>
          </a:p>
          <a:p>
            <a:r>
              <a:rPr kumimoji="0" lang="en-US" sz="1200" kern="1200" baseline="0" dirty="0" smtClean="0">
                <a:solidFill>
                  <a:schemeClr val="dk1"/>
                </a:solidFill>
                <a:latin typeface="+mn-lt"/>
                <a:ea typeface="+mn-ea"/>
                <a:cs typeface="+mn-cs"/>
              </a:rPr>
              <a:t>Airborne perspective. Great viewing distance and aspect. Can also use cameras. </a:t>
            </a:r>
          </a:p>
          <a:p>
            <a:endParaRPr kumimoji="0" lang="en-US" sz="1200" kern="1200" baseline="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1200" kern="1200" baseline="0" dirty="0" smtClean="0">
                <a:solidFill>
                  <a:schemeClr val="dk1"/>
                </a:solidFill>
                <a:latin typeface="+mn-lt"/>
                <a:ea typeface="+mn-ea"/>
                <a:cs typeface="+mn-cs"/>
              </a:rPr>
              <a:t>However, there is limited nighttime use.  Also, water/ice cloud or other poor visibility can obscure volcanic cloud. Requires some local infrastructure and reliable communications. Limited nighttime use. ***Pilot weather radar is not sensitive to volcanic ash. </a:t>
            </a:r>
            <a:endParaRPr lang="en-US" sz="1200" dirty="0" smtClean="0"/>
          </a:p>
          <a:p>
            <a:r>
              <a:rPr lang="en-US" dirty="0" smtClean="0">
                <a:latin typeface="Times" pitchFamily="18" charset="0"/>
              </a:rPr>
              <a:t/>
            </a:r>
            <a:br>
              <a:rPr lang="en-US" dirty="0" smtClean="0">
                <a:latin typeface="Times" pitchFamily="18" charset="0"/>
              </a:rPr>
            </a:br>
            <a:endParaRPr lang="en-US" dirty="0" smtClean="0">
              <a:latin typeface="Times" pitchFamily="18" charset="0"/>
            </a:endParaRPr>
          </a:p>
          <a:p>
            <a:endParaRPr lang="en-US" dirty="0" smtClean="0">
              <a:latin typeface="Times" pitchFamily="18" charset="0"/>
            </a:endParaRPr>
          </a:p>
        </p:txBody>
      </p:sp>
      <p:sp>
        <p:nvSpPr>
          <p:cNvPr id="107524" name="Slide Number Placeholder 3"/>
          <p:cNvSpPr>
            <a:spLocks noGrp="1"/>
          </p:cNvSpPr>
          <p:nvPr>
            <p:ph type="sldNum" sz="quarter" idx="5"/>
          </p:nvPr>
        </p:nvSpPr>
        <p:spPr>
          <a:noFill/>
        </p:spPr>
        <p:txBody>
          <a:bodyPr/>
          <a:lstStyle/>
          <a:p>
            <a:fld id="{638F1845-82E0-4251-9EC7-2DCF7B9072FF}" type="slidenum">
              <a:rPr lang="en-US" smtClean="0">
                <a:solidFill>
                  <a:prstClr val="black"/>
                </a:solidFill>
              </a:rPr>
              <a:pPr/>
              <a:t>19</a:t>
            </a:fld>
            <a:endParaRPr lang="en-US" smtClean="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a:t>
            </a:r>
            <a:r>
              <a:rPr lang="en-US" sz="1200" b="1" kern="1200" baseline="0" dirty="0" smtClean="0">
                <a:solidFill>
                  <a:schemeClr val="tx1"/>
                </a:solidFill>
                <a:latin typeface="+mn-lt"/>
                <a:ea typeface="+mn-ea"/>
                <a:cs typeface="+mn-cs"/>
              </a:rPr>
              <a:t>Early Detection of the 5 April 2005 </a:t>
            </a:r>
            <a:r>
              <a:rPr lang="en-US" sz="1200" b="1" kern="1200" baseline="0" dirty="0" err="1" smtClean="0">
                <a:solidFill>
                  <a:schemeClr val="tx1"/>
                </a:solidFill>
                <a:latin typeface="+mn-lt"/>
                <a:ea typeface="+mn-ea"/>
                <a:cs typeface="+mn-cs"/>
              </a:rPr>
              <a:t>Anatahan</a:t>
            </a:r>
            <a:r>
              <a:rPr lang="en-US" sz="1200" b="1" kern="1200" baseline="0" dirty="0" smtClean="0">
                <a:solidFill>
                  <a:schemeClr val="tx1"/>
                </a:solidFill>
                <a:latin typeface="+mn-lt"/>
                <a:ea typeface="+mn-ea"/>
                <a:cs typeface="+mn-cs"/>
              </a:rPr>
              <a:t> Volcano Eruption using the Guam</a:t>
            </a:r>
          </a:p>
          <a:p>
            <a:r>
              <a:rPr lang="en-US" sz="1200" b="1" kern="1200" baseline="0" dirty="0" smtClean="0">
                <a:solidFill>
                  <a:schemeClr val="tx1"/>
                </a:solidFill>
                <a:latin typeface="+mn-lt"/>
                <a:ea typeface="+mn-ea"/>
                <a:cs typeface="+mn-cs"/>
              </a:rPr>
              <a:t>WSR-88D” - </a:t>
            </a:r>
            <a:r>
              <a:rPr lang="en-US" sz="1200" kern="1200" baseline="0" dirty="0" smtClean="0">
                <a:solidFill>
                  <a:schemeClr val="tx1"/>
                </a:solidFill>
                <a:latin typeface="+mn-lt"/>
                <a:ea typeface="+mn-ea"/>
                <a:cs typeface="+mn-cs"/>
              </a:rPr>
              <a:t>Timothy P. Hendricks, National Weather Service Forecast Office, Guam</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PGUA 0.5 degree reflectivity image for 1726 UTC 5 April 2005 - 50 to 55 </a:t>
            </a:r>
            <a:r>
              <a:rPr lang="en-US" sz="1200" kern="1200" baseline="0" dirty="0" err="1" smtClean="0">
                <a:solidFill>
                  <a:schemeClr val="tx1"/>
                </a:solidFill>
                <a:latin typeface="+mn-lt"/>
                <a:ea typeface="+mn-ea"/>
                <a:cs typeface="+mn-cs"/>
              </a:rPr>
              <a:t>dBZ</a:t>
            </a:r>
            <a:r>
              <a:rPr lang="en-US" sz="1200" kern="1200" baseline="0" dirty="0" smtClean="0">
                <a:solidFill>
                  <a:schemeClr val="tx1"/>
                </a:solidFill>
                <a:latin typeface="+mn-lt"/>
                <a:ea typeface="+mn-ea"/>
                <a:cs typeface="+mn-cs"/>
              </a:rPr>
              <a:t> observed at 9 km (30,000 ft) over </a:t>
            </a:r>
            <a:r>
              <a:rPr lang="en-US" sz="1200" kern="1200" baseline="0" dirty="0" err="1" smtClean="0">
                <a:solidFill>
                  <a:schemeClr val="tx1"/>
                </a:solidFill>
                <a:latin typeface="+mn-lt"/>
                <a:ea typeface="+mn-ea"/>
                <a:cs typeface="+mn-cs"/>
              </a:rPr>
              <a:t>Anatahan</a:t>
            </a:r>
            <a:r>
              <a:rPr lang="en-US" sz="1200" kern="1200" baseline="0" dirty="0" smtClean="0">
                <a:solidFill>
                  <a:schemeClr val="tx1"/>
                </a:solidFill>
                <a:latin typeface="+mn-lt"/>
                <a:ea typeface="+mn-ea"/>
                <a:cs typeface="+mn-cs"/>
              </a:rPr>
              <a: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NEXRAD WSR88D Radar is especially good (if within 250nm) at early detection of volcanic eruptions – particularly in remote regions and at night.  It also excels at getting good echo top measurement for plume height estimates.  At the time of the image here…plume height was already above 30kt ft…with the 1.5 degree scan (next frame) showing echoes to over 50kt ft!</a:t>
            </a:r>
          </a:p>
          <a:p>
            <a:endParaRPr lang="en-US" sz="1200" kern="1200" baseline="0" dirty="0" smtClean="0">
              <a:solidFill>
                <a:schemeClr val="tx1"/>
              </a:solidFill>
              <a:latin typeface="+mn-lt"/>
              <a:ea typeface="+mn-ea"/>
              <a:cs typeface="+mn-cs"/>
            </a:endParaRPr>
          </a:p>
          <a:p>
            <a:r>
              <a:rPr lang="en-US" sz="1200" kern="1200" baseline="0" dirty="0" err="1" smtClean="0">
                <a:solidFill>
                  <a:schemeClr val="tx1"/>
                </a:solidFill>
                <a:latin typeface="+mn-lt"/>
                <a:ea typeface="+mn-ea"/>
                <a:cs typeface="+mn-cs"/>
              </a:rPr>
              <a:t>Anatahan</a:t>
            </a:r>
            <a:r>
              <a:rPr lang="en-US" sz="1200" kern="1200" baseline="0" dirty="0" smtClean="0">
                <a:solidFill>
                  <a:schemeClr val="tx1"/>
                </a:solidFill>
                <a:latin typeface="+mn-lt"/>
                <a:ea typeface="+mn-ea"/>
                <a:cs typeface="+mn-cs"/>
              </a:rPr>
              <a:t> erupted at approximately 1610 UTC. Within minutes, the PGUA WSR-88D signaled the onset of another major eruption. Since </a:t>
            </a:r>
            <a:r>
              <a:rPr lang="en-US" sz="1200" kern="1200" baseline="0" dirty="0" err="1" smtClean="0">
                <a:solidFill>
                  <a:schemeClr val="tx1"/>
                </a:solidFill>
                <a:latin typeface="+mn-lt"/>
                <a:ea typeface="+mn-ea"/>
                <a:cs typeface="+mn-cs"/>
              </a:rPr>
              <a:t>Anatahan</a:t>
            </a:r>
            <a:r>
              <a:rPr lang="en-US" sz="1200" kern="1200" baseline="0" dirty="0" smtClean="0">
                <a:solidFill>
                  <a:schemeClr val="tx1"/>
                </a:solidFill>
                <a:latin typeface="+mn-lt"/>
                <a:ea typeface="+mn-ea"/>
                <a:cs typeface="+mn-cs"/>
              </a:rPr>
              <a:t> is located within the range of the PGUA WSR-88D, early detection of major eruptions of the volcano is not only possible, but is likely.  The PGUA 0.5 degree reflectivity at 1616 UTC (six minutes after eruption began) shows a faint echo directly over </a:t>
            </a:r>
            <a:r>
              <a:rPr lang="en-US" sz="1200" kern="1200" baseline="0" dirty="0" err="1" smtClean="0">
                <a:solidFill>
                  <a:schemeClr val="tx1"/>
                </a:solidFill>
                <a:latin typeface="+mn-lt"/>
                <a:ea typeface="+mn-ea"/>
                <a:cs typeface="+mn-cs"/>
              </a:rPr>
              <a:t>Anatahan</a:t>
            </a:r>
            <a:r>
              <a:rPr lang="en-US" sz="1200" kern="1200" baseline="0" dirty="0" smtClean="0">
                <a:solidFill>
                  <a:schemeClr val="tx1"/>
                </a:solidFill>
                <a:latin typeface="+mn-lt"/>
                <a:ea typeface="+mn-ea"/>
                <a:cs typeface="+mn-cs"/>
              </a:rPr>
              <a:t> between 20 and 30 </a:t>
            </a:r>
            <a:r>
              <a:rPr lang="en-US" sz="1200" kern="1200" baseline="0" dirty="0" err="1" smtClean="0">
                <a:solidFill>
                  <a:schemeClr val="tx1"/>
                </a:solidFill>
                <a:latin typeface="+mn-lt"/>
                <a:ea typeface="+mn-ea"/>
                <a:cs typeface="+mn-cs"/>
              </a:rPr>
              <a:t>dBZ</a:t>
            </a:r>
            <a:r>
              <a:rPr lang="en-US" sz="1200" kern="1200" baseline="0" dirty="0" smtClean="0">
                <a:solidFill>
                  <a:schemeClr val="tx1"/>
                </a:solidFill>
                <a:latin typeface="+mn-lt"/>
                <a:ea typeface="+mn-ea"/>
                <a:cs typeface="+mn-cs"/>
              </a:rPr>
              <a:t>. – with the plume tops already at least 9 km (30,000 ft) AGL.  Less than an 1.5 hrs later, echoes were being pick up by the 1.5 deg tilt, showing plume tops over 50,000 ft (next slide).</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solidFill>
                  <a:prstClr val="black"/>
                </a:solidFill>
              </a:rPr>
              <a:pPr/>
              <a:t>20</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eaLnBrk="1" hangingPunct="1"/>
            <a:r>
              <a:rPr lang="en-US" sz="2800" dirty="0" smtClean="0">
                <a:solidFill>
                  <a:schemeClr val="bg1"/>
                </a:solidFill>
              </a:rPr>
              <a:t>Ambiguity  in atmospheric data due to the regional conditions of the Earth’s surface below – i.e.</a:t>
            </a:r>
            <a:r>
              <a:rPr lang="en-US" sz="2800" baseline="0" dirty="0" smtClean="0">
                <a:solidFill>
                  <a:schemeClr val="bg1"/>
                </a:solidFill>
              </a:rPr>
              <a:t> very hard to tell differences between the two levels…low contrast, similar apparent temperatures, etc. </a:t>
            </a:r>
            <a:endParaRPr lang="en-US" sz="2800" dirty="0" smtClean="0">
              <a:solidFill>
                <a:schemeClr val="bg1"/>
              </a:solidFill>
            </a:endParaRPr>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21</a:t>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Hypotheticals</a:t>
            </a:r>
            <a:r>
              <a:rPr lang="en-US" dirty="0" smtClean="0"/>
              <a:t>:  What if scenarios.  All 48hr</a:t>
            </a:r>
            <a:r>
              <a:rPr lang="en-US" baseline="0" dirty="0" smtClean="0"/>
              <a:t> runs – starting July 21 00Z.  </a:t>
            </a:r>
          </a:p>
          <a:p>
            <a:endParaRPr lang="en-US" baseline="0" dirty="0" smtClean="0"/>
          </a:p>
          <a:p>
            <a:r>
              <a:rPr lang="en-US" baseline="0" dirty="0" smtClean="0"/>
              <a:t>Left – Mount Lassen</a:t>
            </a:r>
          </a:p>
          <a:p>
            <a:r>
              <a:rPr lang="en-US" baseline="0" dirty="0" smtClean="0"/>
              <a:t>Right – Long Valley </a:t>
            </a:r>
            <a:endParaRPr lang="en-US" dirty="0"/>
          </a:p>
        </p:txBody>
      </p:sp>
      <p:sp>
        <p:nvSpPr>
          <p:cNvPr id="4" name="Slide Number Placeholder 3"/>
          <p:cNvSpPr>
            <a:spLocks noGrp="1"/>
          </p:cNvSpPr>
          <p:nvPr>
            <p:ph type="sldNum" sz="quarter" idx="10"/>
          </p:nvPr>
        </p:nvSpPr>
        <p:spPr/>
        <p:txBody>
          <a:bodyPr/>
          <a:lstStyle/>
          <a:p>
            <a:fld id="{4A895C04-B625-4999-95AA-0027F197072B}" type="slidenum">
              <a:rPr lang="en-US" smtClean="0"/>
              <a:pPr/>
              <a:t>23</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Case (Jeff </a:t>
            </a:r>
            <a:r>
              <a:rPr lang="en-US" dirty="0" err="1" smtClean="0"/>
              <a:t>Oseinsky</a:t>
            </a:r>
            <a:r>
              <a:rPr lang="en-US" dirty="0" smtClean="0"/>
              <a:t>)</a:t>
            </a:r>
            <a:r>
              <a:rPr lang="en-US" baseline="0" dirty="0" smtClean="0"/>
              <a:t> – Pre-eruption case (November 2008 – January 2009).  Eruption March 15, 2009.  Major eruption March 22, 2009.</a:t>
            </a:r>
            <a:endParaRPr lang="en-US" dirty="0"/>
          </a:p>
        </p:txBody>
      </p:sp>
      <p:sp>
        <p:nvSpPr>
          <p:cNvPr id="4" name="Slide Number Placeholder 3"/>
          <p:cNvSpPr>
            <a:spLocks noGrp="1"/>
          </p:cNvSpPr>
          <p:nvPr>
            <p:ph type="sldNum" sz="quarter" idx="10"/>
          </p:nvPr>
        </p:nvSpPr>
        <p:spPr/>
        <p:txBody>
          <a:bodyPr/>
          <a:lstStyle/>
          <a:p>
            <a:fld id="{4A895C04-B625-4999-95AA-0027F197072B}" type="slidenum">
              <a:rPr lang="en-US" smtClean="0"/>
              <a:pPr/>
              <a:t>25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WHY are we doing this.  WHY is this important.</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Are</a:t>
            </a:r>
            <a:r>
              <a:rPr lang="en-US" baseline="0" dirty="0" smtClean="0"/>
              <a:t> these the “primary” “initial recognition</a:t>
            </a:r>
            <a:r>
              <a:rPr lang="en-US" baseline="0" smtClean="0"/>
              <a:t>” organizations?</a:t>
            </a:r>
            <a:endParaRPr lang="en-US"/>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26</a:t>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p:spPr>
      </p:sp>
      <p:sp>
        <p:nvSpPr>
          <p:cNvPr id="119811" name="Notes Placeholder 2"/>
          <p:cNvSpPr>
            <a:spLocks noGrp="1"/>
          </p:cNvSpPr>
          <p:nvPr>
            <p:ph type="body" idx="1"/>
          </p:nvPr>
        </p:nvSpPr>
        <p:spPr>
          <a:noFill/>
          <a:ln/>
        </p:spPr>
        <p:txBody>
          <a:bodyPr/>
          <a:lstStyle/>
          <a:p>
            <a:r>
              <a:rPr lang="en-US" smtClean="0">
                <a:latin typeface="Times" pitchFamily="18" charset="0"/>
              </a:rPr>
              <a:t>Goals Reached?</a:t>
            </a:r>
          </a:p>
        </p:txBody>
      </p:sp>
      <p:sp>
        <p:nvSpPr>
          <p:cNvPr id="119812" name="Slide Number Placeholder 3"/>
          <p:cNvSpPr>
            <a:spLocks noGrp="1"/>
          </p:cNvSpPr>
          <p:nvPr>
            <p:ph type="sldNum" sz="quarter" idx="5"/>
          </p:nvPr>
        </p:nvSpPr>
        <p:spPr>
          <a:noFill/>
        </p:spPr>
        <p:txBody>
          <a:bodyPr/>
          <a:lstStyle/>
          <a:p>
            <a:fld id="{EE91E560-E5F2-4B6C-8A93-1BB2F947E7A0}" type="slidenum">
              <a:rPr lang="en-US" smtClean="0">
                <a:solidFill>
                  <a:prstClr val="black"/>
                </a:solidFill>
              </a:rPr>
              <a:pPr/>
              <a:t>27</a:t>
            </a:fld>
            <a:endParaRPr lang="en-US" smtClean="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Volcano Observatories are a very important resource for</a:t>
            </a:r>
            <a:r>
              <a:rPr lang="en-US" baseline="0" dirty="0" smtClean="0"/>
              <a:t> </a:t>
            </a:r>
            <a:r>
              <a:rPr lang="en-US" b="1" baseline="0" dirty="0" smtClean="0"/>
              <a:t>pre-eruption, eruption and post eruption</a:t>
            </a:r>
            <a:r>
              <a:rPr lang="en-US" baseline="0" dirty="0" smtClean="0"/>
              <a:t> monitoring.  </a:t>
            </a:r>
            <a:r>
              <a:rPr lang="en-US" dirty="0" smtClean="0">
                <a:solidFill>
                  <a:schemeClr val="bg1"/>
                </a:solidFill>
              </a:rPr>
              <a:t>Volcano Observatories (VO) also coordinate with the Volcanic Ash Advisory Centers (VAACs) which in turn coordinate with the Meteorological Watch Office (MWO) and on to the Weather Forecast Offices (WFO) and Center Weather Service Units.</a:t>
            </a:r>
          </a:p>
          <a:p>
            <a:endParaRPr lang="en-US" dirty="0" smtClean="0">
              <a:solidFill>
                <a:schemeClr val="bg1"/>
              </a:solidFill>
            </a:endParaRPr>
          </a:p>
          <a:p>
            <a:r>
              <a:rPr lang="en-US" dirty="0" smtClean="0"/>
              <a:t>Monitoring and research at the five volcano observatories (in conjunction with the Menlo Science Center in Menlo Park) helps advance the understanding of active volcanism and allows the Volcano Hazards Program to provide warnings of impending eruptions in the United States. They monitor earthquake activity, ground deformation, gas chemistry, and other geophysical and hydrologic conditions before, during, and after eruptions. Observations are used to detect activity leading to an eruption, provide real-time emergency information about future and ongoing eruptions, identify hazardous areas around active and potentially active volcanoes, and improve our understanding of how volcanoes erupt and change our environment. </a:t>
            </a:r>
            <a:r>
              <a:rPr lang="en-US" dirty="0" smtClean="0">
                <a:solidFill>
                  <a:schemeClr val="bg1"/>
                </a:solidFill>
              </a:rPr>
              <a:t>  </a:t>
            </a:r>
            <a:endParaRPr lang="en-US" dirty="0"/>
          </a:p>
        </p:txBody>
      </p:sp>
      <p:sp>
        <p:nvSpPr>
          <p:cNvPr id="4" name="Slide Number Placeholder 3"/>
          <p:cNvSpPr>
            <a:spLocks noGrp="1"/>
          </p:cNvSpPr>
          <p:nvPr>
            <p:ph type="sldNum" sz="quarter" idx="10"/>
          </p:nvPr>
        </p:nvSpPr>
        <p:spPr/>
        <p:txBody>
          <a:bodyPr/>
          <a:lstStyle/>
          <a:p>
            <a:pPr>
              <a:defRPr/>
            </a:pPr>
            <a:fld id="{8B062EEB-D92A-4DBE-90FB-ED02E3BD4DB4}" type="slidenum">
              <a:rPr lang="en-US" smtClean="0">
                <a:solidFill>
                  <a:prstClr val="black"/>
                </a:solidFill>
              </a:rPr>
              <a:pPr>
                <a:defRPr/>
              </a:pPr>
              <a:t>28</a:t>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International Civil Aviation Organization</a:t>
            </a:r>
            <a:r>
              <a:rPr lang="en-US" sz="1200" b="1" kern="1200" baseline="0" dirty="0" smtClean="0">
                <a:solidFill>
                  <a:schemeClr val="tx1"/>
                </a:solidFill>
                <a:latin typeface="+mn-lt"/>
                <a:ea typeface="+mn-ea"/>
                <a:cs typeface="+mn-cs"/>
              </a:rPr>
              <a:t> (ICAO</a:t>
            </a:r>
            <a:r>
              <a:rPr lang="en-US" sz="1200" kern="1200" baseline="0" dirty="0" smtClean="0">
                <a:solidFill>
                  <a:schemeClr val="tx1"/>
                </a:solidFill>
                <a:latin typeface="+mn-lt"/>
                <a:ea typeface="+mn-ea"/>
                <a:cs typeface="+mn-cs"/>
              </a:rPr>
              <a:t>) has designated 24/7 volcanic cloud monitoring duties to 9 Volcanic Ash Advisory Centers</a:t>
            </a:r>
          </a:p>
          <a:p>
            <a:r>
              <a:rPr lang="en-US" sz="1200" kern="1200" baseline="0" dirty="0" smtClean="0">
                <a:solidFill>
                  <a:schemeClr val="tx1"/>
                </a:solidFill>
                <a:latin typeface="+mn-lt"/>
                <a:ea typeface="+mn-ea"/>
                <a:cs typeface="+mn-cs"/>
              </a:rPr>
              <a:t>(VAAC's) around the world. The VAAC's are responsible for issuing Volcanic Ash Advisories, which alert aviation interests to the presence of volcanic ash clouds. The National Weather Service (NWS) is responsible for operating the Anchorage, AK and the Washington, D.C. VAAC.</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Volcanic Ash Advisory Centers (VAACs) monitor Volcanic Ash plumes with in their assigned airspace. Each VAAC is responsible for providing Volcanic Ash Advisories (VAA) whenever an volcanic event occurs in their area of responsibility. </a:t>
            </a:r>
            <a:r>
              <a:rPr lang="en-US" dirty="0" smtClean="0">
                <a:solidFill>
                  <a:schemeClr val="bg1"/>
                </a:solidFill>
              </a:rPr>
              <a:t>VAACs also coordinate with other agencies such as FAA, USAF, adjacent VAACs etc.  More about the VAACs in Part 2.</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pPr/>
              <a:t>29</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0" fontAlgn="base" hangingPunct="0">
              <a:lnSpc>
                <a:spcPct val="80000"/>
              </a:lnSpc>
              <a:spcBef>
                <a:spcPct val="0"/>
              </a:spcBef>
              <a:spcAft>
                <a:spcPct val="0"/>
              </a:spcAft>
            </a:pPr>
            <a:r>
              <a:rPr lang="en-US" sz="1400" b="1" u="sng" dirty="0" smtClean="0">
                <a:solidFill>
                  <a:srgbClr val="FFFF00"/>
                </a:solidFill>
                <a:latin typeface="Arial" charset="0"/>
              </a:rPr>
              <a:t>Typical Lines of Communication within the USA </a:t>
            </a:r>
          </a:p>
          <a:p>
            <a:pPr eaLnBrk="0" fontAlgn="base" hangingPunct="0">
              <a:lnSpc>
                <a:spcPct val="80000"/>
              </a:lnSpc>
              <a:spcBef>
                <a:spcPct val="0"/>
              </a:spcBef>
              <a:spcAft>
                <a:spcPct val="0"/>
              </a:spcAft>
            </a:pPr>
            <a:endParaRPr lang="en-US" sz="1200" dirty="0" smtClean="0">
              <a:solidFill>
                <a:srgbClr val="FFFF00"/>
              </a:solidFill>
              <a:latin typeface="Arial" charset="0"/>
            </a:endParaRPr>
          </a:p>
          <a:p>
            <a:pPr eaLnBrk="0" fontAlgn="base" hangingPunct="0">
              <a:lnSpc>
                <a:spcPct val="80000"/>
              </a:lnSpc>
              <a:spcBef>
                <a:spcPct val="0"/>
              </a:spcBef>
              <a:spcAft>
                <a:spcPct val="0"/>
              </a:spcAft>
            </a:pPr>
            <a:r>
              <a:rPr lang="en-US" sz="1200" dirty="0" smtClean="0">
                <a:solidFill>
                  <a:srgbClr val="FFFF00"/>
                </a:solidFill>
                <a:latin typeface="Arial" charset="0"/>
              </a:rPr>
              <a:t>VAAC - Volcanic Ash Advisory Center</a:t>
            </a:r>
          </a:p>
          <a:p>
            <a:pPr eaLnBrk="0" fontAlgn="base" hangingPunct="0">
              <a:lnSpc>
                <a:spcPct val="80000"/>
              </a:lnSpc>
              <a:spcBef>
                <a:spcPct val="0"/>
              </a:spcBef>
              <a:spcAft>
                <a:spcPct val="0"/>
              </a:spcAft>
            </a:pPr>
            <a:r>
              <a:rPr lang="en-US" sz="1200" dirty="0" smtClean="0">
                <a:solidFill>
                  <a:srgbClr val="FFFF00"/>
                </a:solidFill>
                <a:latin typeface="Arial" charset="0"/>
              </a:rPr>
              <a:t>VO – Volcano Observatory</a:t>
            </a:r>
          </a:p>
          <a:p>
            <a:pPr marL="0" marR="0" indent="0" algn="l" defTabSz="914400" rtl="0" eaLnBrk="0" fontAlgn="base" latinLnBrk="0" hangingPunct="0">
              <a:lnSpc>
                <a:spcPct val="80000"/>
              </a:lnSpc>
              <a:spcBef>
                <a:spcPct val="0"/>
              </a:spcBef>
              <a:spcAft>
                <a:spcPct val="0"/>
              </a:spcAft>
              <a:buClrTx/>
              <a:buSzTx/>
              <a:buFontTx/>
              <a:buNone/>
              <a:tabLst/>
              <a:defRPr/>
            </a:pPr>
            <a:r>
              <a:rPr lang="en-US" sz="1200" dirty="0" smtClean="0">
                <a:solidFill>
                  <a:srgbClr val="FFFF00"/>
                </a:solidFill>
                <a:latin typeface="Arial" charset="0"/>
              </a:rPr>
              <a:t>MWO - Meteorological Watch Offices</a:t>
            </a:r>
          </a:p>
          <a:p>
            <a:pPr eaLnBrk="0" fontAlgn="base" hangingPunct="0">
              <a:lnSpc>
                <a:spcPct val="80000"/>
              </a:lnSpc>
              <a:spcBef>
                <a:spcPct val="0"/>
              </a:spcBef>
              <a:spcAft>
                <a:spcPct val="0"/>
              </a:spcAft>
            </a:pPr>
            <a:r>
              <a:rPr lang="en-US" sz="1200" dirty="0" smtClean="0">
                <a:solidFill>
                  <a:srgbClr val="FFFF00"/>
                </a:solidFill>
                <a:latin typeface="Arial" charset="0"/>
              </a:rPr>
              <a:t>NWS – National Weather</a:t>
            </a:r>
            <a:r>
              <a:rPr lang="en-US" sz="1200" baseline="0" dirty="0" smtClean="0">
                <a:solidFill>
                  <a:srgbClr val="FFFF00"/>
                </a:solidFill>
                <a:latin typeface="Arial" charset="0"/>
              </a:rPr>
              <a:t> Service</a:t>
            </a:r>
          </a:p>
          <a:p>
            <a:pPr marL="0" marR="0" indent="0" algn="l" defTabSz="914400" rtl="0" eaLnBrk="0" fontAlgn="base" latinLnBrk="0" hangingPunct="0">
              <a:lnSpc>
                <a:spcPct val="80000"/>
              </a:lnSpc>
              <a:spcBef>
                <a:spcPct val="0"/>
              </a:spcBef>
              <a:spcAft>
                <a:spcPct val="0"/>
              </a:spcAft>
              <a:buClrTx/>
              <a:buSzTx/>
              <a:buFontTx/>
              <a:buNone/>
              <a:tabLst/>
              <a:defRPr/>
            </a:pPr>
            <a:r>
              <a:rPr lang="en-US" sz="1200" dirty="0" smtClean="0">
                <a:solidFill>
                  <a:srgbClr val="FFFF00"/>
                </a:solidFill>
                <a:latin typeface="Arial" charset="0"/>
              </a:rPr>
              <a:t>CWSU - Center Weather Service Unit</a:t>
            </a:r>
          </a:p>
          <a:p>
            <a:pPr eaLnBrk="0" fontAlgn="base" hangingPunct="0">
              <a:lnSpc>
                <a:spcPct val="80000"/>
              </a:lnSpc>
              <a:spcBef>
                <a:spcPct val="0"/>
              </a:spcBef>
              <a:spcAft>
                <a:spcPct val="0"/>
              </a:spcAft>
            </a:pPr>
            <a:r>
              <a:rPr lang="en-US" sz="1200" dirty="0" smtClean="0">
                <a:solidFill>
                  <a:srgbClr val="FFFF00"/>
                </a:solidFill>
                <a:latin typeface="Arial" charset="0"/>
              </a:rPr>
              <a:t>WFO - Weather Forecast Office</a:t>
            </a:r>
          </a:p>
          <a:p>
            <a:pPr eaLnBrk="0" fontAlgn="base" hangingPunct="0">
              <a:lnSpc>
                <a:spcPct val="80000"/>
              </a:lnSpc>
              <a:spcBef>
                <a:spcPct val="0"/>
              </a:spcBef>
              <a:spcAft>
                <a:spcPct val="0"/>
              </a:spcAft>
            </a:pPr>
            <a:r>
              <a:rPr lang="en-US" sz="1200" dirty="0" smtClean="0">
                <a:solidFill>
                  <a:srgbClr val="FFFF00"/>
                </a:solidFill>
                <a:latin typeface="Arial" charset="0"/>
              </a:rPr>
              <a:t>AWC - Aviation Weather Center</a:t>
            </a:r>
          </a:p>
          <a:p>
            <a:pPr eaLnBrk="0" fontAlgn="base" hangingPunct="0">
              <a:lnSpc>
                <a:spcPct val="80000"/>
              </a:lnSpc>
              <a:spcBef>
                <a:spcPct val="0"/>
              </a:spcBef>
              <a:spcAft>
                <a:spcPct val="0"/>
              </a:spcAft>
            </a:pPr>
            <a:r>
              <a:rPr lang="en-US" sz="1200" dirty="0" smtClean="0">
                <a:solidFill>
                  <a:srgbClr val="FFFF00"/>
                </a:solidFill>
                <a:latin typeface="Arial" charset="0"/>
              </a:rPr>
              <a:t>FAA - Federal Aviation Administration</a:t>
            </a:r>
          </a:p>
          <a:p>
            <a:pPr marL="0" marR="0" indent="0" algn="l" defTabSz="914400" rtl="0" eaLnBrk="0" fontAlgn="base" latinLnBrk="0" hangingPunct="0">
              <a:lnSpc>
                <a:spcPct val="80000"/>
              </a:lnSpc>
              <a:spcBef>
                <a:spcPct val="0"/>
              </a:spcBef>
              <a:spcAft>
                <a:spcPct val="0"/>
              </a:spcAft>
              <a:buClrTx/>
              <a:buSzTx/>
              <a:buFontTx/>
              <a:buNone/>
              <a:tabLst/>
              <a:defRPr/>
            </a:pPr>
            <a:r>
              <a:rPr lang="en-US" sz="1200" dirty="0" smtClean="0">
                <a:solidFill>
                  <a:srgbClr val="FFFF00"/>
                </a:solidFill>
                <a:latin typeface="Arial" charset="0"/>
              </a:rPr>
              <a:t>ICAO - International Civil Aviation Authority</a:t>
            </a:r>
          </a:p>
          <a:p>
            <a:pPr marL="0" marR="0" indent="0" algn="l" defTabSz="914400" rtl="0" eaLnBrk="0" fontAlgn="base" latinLnBrk="0" hangingPunct="0">
              <a:lnSpc>
                <a:spcPct val="80000"/>
              </a:lnSpc>
              <a:spcBef>
                <a:spcPct val="0"/>
              </a:spcBef>
              <a:spcAft>
                <a:spcPct val="0"/>
              </a:spcAft>
              <a:buClrTx/>
              <a:buSzTx/>
              <a:buFontTx/>
              <a:buNone/>
              <a:tabLst/>
              <a:defRPr/>
            </a:pPr>
            <a:r>
              <a:rPr lang="en-US" sz="1200" dirty="0" smtClean="0">
                <a:solidFill>
                  <a:srgbClr val="FFFF00"/>
                </a:solidFill>
                <a:latin typeface="Arial" charset="0"/>
              </a:rPr>
              <a:t>FEMA - Federal Emergency </a:t>
            </a:r>
          </a:p>
          <a:p>
            <a:pPr eaLnBrk="0" fontAlgn="base" hangingPunct="0">
              <a:lnSpc>
                <a:spcPct val="80000"/>
              </a:lnSpc>
              <a:spcBef>
                <a:spcPct val="0"/>
              </a:spcBef>
              <a:spcAft>
                <a:spcPct val="0"/>
              </a:spcAft>
            </a:pPr>
            <a:r>
              <a:rPr lang="en-US" sz="1200" dirty="0" err="1" smtClean="0">
                <a:solidFill>
                  <a:srgbClr val="FFFF00"/>
                </a:solidFill>
                <a:latin typeface="Arial" charset="0"/>
              </a:rPr>
              <a:t>DoD</a:t>
            </a:r>
            <a:r>
              <a:rPr lang="en-US" sz="1200" dirty="0" smtClean="0">
                <a:solidFill>
                  <a:srgbClr val="FFFF00"/>
                </a:solidFill>
                <a:latin typeface="Arial" charset="0"/>
              </a:rPr>
              <a:t> - Department of Defense</a:t>
            </a:r>
          </a:p>
          <a:p>
            <a:pPr eaLnBrk="0" fontAlgn="base" hangingPunct="0">
              <a:lnSpc>
                <a:spcPct val="80000"/>
              </a:lnSpc>
              <a:spcBef>
                <a:spcPct val="0"/>
              </a:spcBef>
              <a:spcAft>
                <a:spcPct val="0"/>
              </a:spcAft>
            </a:pPr>
            <a:r>
              <a:rPr lang="en-US" sz="1200" dirty="0" smtClean="0">
                <a:solidFill>
                  <a:srgbClr val="FFFF00"/>
                </a:solidFill>
                <a:latin typeface="Arial" charset="0"/>
              </a:rPr>
              <a:t>ATCC - Air Traffic Control Center</a:t>
            </a:r>
            <a:r>
              <a:rPr lang="en-US" sz="1200" dirty="0" smtClean="0">
                <a:solidFill>
                  <a:srgbClr val="C9C2D1"/>
                </a:solidFill>
                <a:latin typeface="Arial" charset="0"/>
              </a:rPr>
              <a:t>      </a:t>
            </a:r>
          </a:p>
          <a:p>
            <a:pPr eaLnBrk="0" fontAlgn="base" hangingPunct="0">
              <a:lnSpc>
                <a:spcPct val="80000"/>
              </a:lnSpc>
              <a:spcBef>
                <a:spcPct val="0"/>
              </a:spcBef>
              <a:spcAft>
                <a:spcPct val="0"/>
              </a:spcAft>
            </a:pPr>
            <a:r>
              <a:rPr lang="en-US" sz="1200" dirty="0" smtClean="0">
                <a:solidFill>
                  <a:srgbClr val="C9C2D1"/>
                </a:solidFill>
                <a:latin typeface="Arial" charset="0"/>
              </a:rPr>
              <a:t>DHS - Dept. Homeland Security                                 </a:t>
            </a:r>
          </a:p>
          <a:p>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pPr/>
              <a:t>30</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895C04-B625-4999-95AA-0027F197072B}" type="slidenum">
              <a:rPr lang="en-US" smtClean="0"/>
              <a:pPr/>
              <a:t>32</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A895C04-B625-4999-95AA-0027F197072B}" type="slidenum">
              <a:rPr lang="en-US" smtClean="0"/>
              <a:pPr/>
              <a:t>33</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COAMPS</a:t>
            </a:r>
            <a:r>
              <a:rPr lang="en-US" baseline="0" dirty="0" smtClean="0"/>
              <a:t> microphysics similar.</a:t>
            </a:r>
            <a:endParaRPr lang="en-US" dirty="0"/>
          </a:p>
        </p:txBody>
      </p:sp>
      <p:sp>
        <p:nvSpPr>
          <p:cNvPr id="4" name="Slide Number Placeholder 3"/>
          <p:cNvSpPr>
            <a:spLocks noGrp="1"/>
          </p:cNvSpPr>
          <p:nvPr>
            <p:ph type="sldNum" sz="quarter" idx="10"/>
          </p:nvPr>
        </p:nvSpPr>
        <p:spPr/>
        <p:txBody>
          <a:bodyPr/>
          <a:lstStyle/>
          <a:p>
            <a:fld id="{4A895C04-B625-4999-95AA-0027F197072B}" type="slidenum">
              <a:rPr lang="en-US" smtClean="0"/>
              <a:pPr/>
              <a:t>35</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8851" name="Rectangle 3"/>
          <p:cNvSpPr txBox="1">
            <a:spLocks noGrp="1" noChangeArrowheads="1"/>
          </p:cNvSpPr>
          <p:nvPr>
            <p:ph type="body" idx="1"/>
          </p:nvPr>
        </p:nvSpPr>
        <p:spPr>
          <a:noFill/>
          <a:ln/>
        </p:spPr>
        <p:txBody>
          <a:bodyPr wrap="none" anchor="ctr"/>
          <a:lstStyle/>
          <a:p>
            <a:r>
              <a:rPr lang="en-US" dirty="0" smtClean="0"/>
              <a:t>Examples </a:t>
            </a:r>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Real – or Synthetic?</a:t>
            </a:r>
          </a:p>
          <a:p>
            <a:endParaRPr lang="en-US" dirty="0" smtClean="0"/>
          </a:p>
          <a:p>
            <a:r>
              <a:rPr lang="en-US" dirty="0" smtClean="0"/>
              <a:t>Actual Image – GOES 13, April 24, 2010 – 14Z</a:t>
            </a:r>
            <a:endParaRPr lang="en-US" dirty="0"/>
          </a:p>
        </p:txBody>
      </p:sp>
      <p:sp>
        <p:nvSpPr>
          <p:cNvPr id="4" name="Slide Number Placeholder 3"/>
          <p:cNvSpPr>
            <a:spLocks noGrp="1"/>
          </p:cNvSpPr>
          <p:nvPr>
            <p:ph type="sldNum" sz="quarter" idx="10"/>
          </p:nvPr>
        </p:nvSpPr>
        <p:spPr/>
        <p:txBody>
          <a:bodyPr/>
          <a:lstStyle/>
          <a:p>
            <a:fld id="{4A895C04-B625-4999-95AA-0027F197072B}" type="slidenum">
              <a:rPr lang="en-US" smtClean="0"/>
              <a:pPr/>
              <a:t>38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smtClean="0"/>
              <a:t>Person answering the question – Our own Jeff Osiensky, ESSD Deputy Chief and volcano ash program manager for the National Weather Service. </a:t>
            </a:r>
            <a:endParaRPr lang="en-US" dirty="0"/>
          </a:p>
        </p:txBody>
      </p:sp>
      <p:sp>
        <p:nvSpPr>
          <p:cNvPr id="4" name="Slide Number Placeholder 3"/>
          <p:cNvSpPr>
            <a:spLocks noGrp="1"/>
          </p:cNvSpPr>
          <p:nvPr>
            <p:ph type="sldNum" sz="quarter" idx="10"/>
          </p:nvPr>
        </p:nvSpPr>
        <p:spPr/>
        <p:txBody>
          <a:bodyPr/>
          <a:lstStyle/>
          <a:p>
            <a:fld id="{4A895C04-B625-4999-95AA-0027F197072B}" type="slidenum">
              <a:rPr lang="en-US" smtClean="0"/>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Real – or Synthetic?</a:t>
            </a:r>
          </a:p>
          <a:p>
            <a:endParaRPr lang="en-US" dirty="0" smtClean="0"/>
          </a:p>
          <a:p>
            <a:r>
              <a:rPr lang="en-US" dirty="0" smtClean="0"/>
              <a:t>Synthetic</a:t>
            </a:r>
            <a:r>
              <a:rPr lang="en-US" baseline="0" dirty="0" smtClean="0"/>
              <a:t> Image derived from NSSL WRF model. For April 24, 2010 14Z.</a:t>
            </a:r>
            <a:endParaRPr lang="en-US" dirty="0"/>
          </a:p>
        </p:txBody>
      </p:sp>
      <p:sp>
        <p:nvSpPr>
          <p:cNvPr id="4" name="Slide Number Placeholder 3"/>
          <p:cNvSpPr>
            <a:spLocks noGrp="1"/>
          </p:cNvSpPr>
          <p:nvPr>
            <p:ph type="sldNum" sz="quarter" idx="10"/>
          </p:nvPr>
        </p:nvSpPr>
        <p:spPr/>
        <p:txBody>
          <a:bodyPr/>
          <a:lstStyle/>
          <a:p>
            <a:fld id="{4A895C04-B625-4999-95AA-0027F197072B}" type="slidenum">
              <a:rPr lang="en-US" smtClean="0"/>
              <a:pPr/>
              <a:t>39</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Left – GOES-R synthetic</a:t>
            </a:r>
          </a:p>
          <a:p>
            <a:r>
              <a:rPr lang="en-US" dirty="0" smtClean="0"/>
              <a:t>Right – GOES 13 Actual</a:t>
            </a:r>
          </a:p>
          <a:p>
            <a:endParaRPr lang="en-US" dirty="0" smtClean="0"/>
          </a:p>
          <a:p>
            <a:r>
              <a:rPr lang="en-US" dirty="0" smtClean="0"/>
              <a:t>Loop</a:t>
            </a:r>
            <a:r>
              <a:rPr lang="en-US" baseline="0" dirty="0" smtClean="0"/>
              <a:t> for both</a:t>
            </a:r>
            <a:r>
              <a:rPr lang="en-US" dirty="0" smtClean="0"/>
              <a:t> </a:t>
            </a:r>
            <a:endParaRPr lang="en-US" dirty="0"/>
          </a:p>
        </p:txBody>
      </p:sp>
      <p:sp>
        <p:nvSpPr>
          <p:cNvPr id="4" name="Slide Number Placeholder 3"/>
          <p:cNvSpPr>
            <a:spLocks noGrp="1"/>
          </p:cNvSpPr>
          <p:nvPr>
            <p:ph type="sldNum" sz="quarter" idx="10"/>
          </p:nvPr>
        </p:nvSpPr>
        <p:spPr/>
        <p:txBody>
          <a:bodyPr/>
          <a:lstStyle/>
          <a:p>
            <a:fld id="{4A895C04-B625-4999-95AA-0027F197072B}" type="slidenum">
              <a:rPr lang="en-US" smtClean="0"/>
              <a:pPr/>
              <a:t>40</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NSSL 4 km</a:t>
            </a:r>
            <a:r>
              <a:rPr lang="en-US" baseline="0" dirty="0" smtClean="0"/>
              <a:t> </a:t>
            </a:r>
            <a:r>
              <a:rPr lang="en-US" baseline="0" dirty="0" err="1" smtClean="0"/>
              <a:t>wrf-arw</a:t>
            </a:r>
            <a:r>
              <a:rPr lang="en-US" baseline="0" dirty="0" smtClean="0"/>
              <a:t> (Jack </a:t>
            </a:r>
            <a:r>
              <a:rPr lang="en-US" baseline="0" dirty="0" err="1" smtClean="0"/>
              <a:t>Kain</a:t>
            </a:r>
            <a:r>
              <a:rPr lang="en-US" baseline="0" dirty="0" smtClean="0"/>
              <a:t>)</a:t>
            </a:r>
            <a:endParaRPr lang="en-US" dirty="0" smtClean="0"/>
          </a:p>
          <a:p>
            <a:endParaRPr lang="en-US" dirty="0" smtClean="0"/>
          </a:p>
          <a:p>
            <a:r>
              <a:rPr lang="en-US" dirty="0" smtClean="0"/>
              <a:t>The synthetic imagery loops are available in real-time starting at 1330 UTC every day. In the example below, the 7.34 micron band is compared to the observed GOES-13 Sounder data at a similar central wavelength. Note how the simulated data is at a better resolution that the sounder data (4 km v/s 10 km; GOES-R ABI will be 2 km), but the largest advantage is that the synthetic loop was available for viewing in the morning, thus providing an excellent resource for forecasters.</a:t>
            </a:r>
          </a:p>
          <a:p>
            <a:endParaRPr lang="en-US" dirty="0" smtClean="0"/>
          </a:p>
          <a:p>
            <a:r>
              <a:rPr lang="en-US" dirty="0" smtClean="0"/>
              <a:t>Synthetic 7.34 micron imagery from 24 April 2010 at between 12 and 00 UTC, and the observed imagery from the GOES-13 Sounder at a similar wavelength. Click for a larger view. In this case, the model does a fairly good job with the timing of the convection forming in the southeast U.S., but appears to overdo the coverage. The brightness temperatures in the clear areas match well, but the model has a cold bias with the thin cirrus clouds in the Great Lakes region.</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solidFill>
                  <a:prstClr val="black"/>
                </a:solidFill>
              </a:rPr>
              <a:pPr/>
              <a:t>41</a:t>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Synthetic NSSL WRF-ARW Imagery – How it is done</a:t>
            </a:r>
          </a:p>
          <a:p>
            <a:endParaRPr lang="en-US" dirty="0" smtClean="0"/>
          </a:p>
          <a:p>
            <a:r>
              <a:rPr lang="en-US" dirty="0" smtClean="0"/>
              <a:t>This product is a combined effort between the National Severe Storms Laboratory (NSSL) in Norman, Oklahoma, and The Cooperative Institute for Research in the Atmosphere (CIRA) in Fort Collins, Colorado, together with the NOAA/NESDIS RAMM Branch.</a:t>
            </a:r>
          </a:p>
          <a:p>
            <a:endParaRPr lang="en-US" dirty="0" smtClean="0"/>
          </a:p>
          <a:p>
            <a:r>
              <a:rPr lang="en-US" dirty="0" smtClean="0"/>
              <a:t>Daily output from NSSL's 4-km WRF-ARW is provided to CIRA, who then generate synthetic satellite imagery, which is sent to the Storm Prediction Center (SPC)</a:t>
            </a:r>
          </a:p>
          <a:p>
            <a:endParaRPr lang="en-US" dirty="0" smtClean="0"/>
          </a:p>
          <a:p>
            <a:r>
              <a:rPr lang="en-US" dirty="0" smtClean="0"/>
              <a:t>Every day at 00 UTC, NSSL runs their 4-km WRF-ARW. As soon as the 12-hour forecast is completed, several variables are extracted and </a:t>
            </a:r>
            <a:r>
              <a:rPr lang="en-US" dirty="0" err="1" smtClean="0"/>
              <a:t>scp'ed</a:t>
            </a:r>
            <a:r>
              <a:rPr lang="en-US" dirty="0" smtClean="0"/>
              <a:t> to CIRA. These variables include temperature, water vapor, and other physical and microphysical parameters which are needed for the next step. When all variables have been </a:t>
            </a:r>
            <a:r>
              <a:rPr lang="en-US" dirty="0" err="1" smtClean="0"/>
              <a:t>receieved</a:t>
            </a:r>
            <a:r>
              <a:rPr lang="en-US" dirty="0" smtClean="0"/>
              <a:t> at CIRA, an observational operator is run to generate the synthetic imagery for 4 GOES-R ABI bands (6.185, 6.95, 7.34, and 10.35 microns). The simulated imagery is then converted to </a:t>
            </a:r>
            <a:r>
              <a:rPr lang="en-US" dirty="0" err="1" smtClean="0"/>
              <a:t>McIDAS</a:t>
            </a:r>
            <a:r>
              <a:rPr lang="en-US" dirty="0" smtClean="0"/>
              <a:t> AREA format and made </a:t>
            </a:r>
            <a:r>
              <a:rPr lang="en-US" dirty="0" err="1" smtClean="0"/>
              <a:t>avaiable</a:t>
            </a:r>
            <a:r>
              <a:rPr lang="en-US" dirty="0" smtClean="0"/>
              <a:t> for the SPC, who then makes the output viewable on their NAWIPS system. Hourly output between 12-00 UTC is processed daily, providing four 13-hour synthetic satellite loops. The resolution of the output is 4-km to match the input resolution of the cloud model; the real GOES-R ABI bands will have 2-km resolution.</a:t>
            </a:r>
          </a:p>
          <a:p>
            <a:endParaRPr lang="en-US" dirty="0" smtClean="0"/>
          </a:p>
          <a:p>
            <a:r>
              <a:rPr lang="en-US" dirty="0" smtClean="0"/>
              <a:t>This product has two primary purposes: 1) Synthetic imagery from cloud model output can be used to evaluate each model run. For example, one might compare a simulated water vapor band to observed GOES imagery from 12-18 UTC to see how well the model is handling the timing and location of upper level features, such as </a:t>
            </a:r>
            <a:r>
              <a:rPr lang="en-US" dirty="0" err="1" smtClean="0"/>
              <a:t>shortwaves</a:t>
            </a:r>
            <a:r>
              <a:rPr lang="en-US" dirty="0" smtClean="0"/>
              <a:t>. 2) Since the simulated bands are based on the GOES-R ABI, looking at the imagery will prepare forecasters for how the actual GOES-R imagery will look when it becomes operational. For example, certain features may be visible at these wavelengths which are not viewable in the current GOES bands.</a:t>
            </a:r>
          </a:p>
          <a:p>
            <a:endParaRPr lang="en-US" dirty="0" smtClean="0"/>
          </a:p>
          <a:p>
            <a:r>
              <a:rPr lang="en-US" dirty="0" smtClean="0"/>
              <a:t>Advantages of the synthetic ABI imagery include: 1) Satellite imagery can be viewed before the simulated time actually occurs, so forecasters know what to expect, 2) three water vapor bands allow one to view different atmospheric levels since the weighting functions peak at different levels, and 3) forecasters can use this imagery to prepare themselves for what actual GOES-R ABI imagery will look like. The biggest limitation is that the forecast is only as good as the cloud model forecast; if the model does not initiate convection, for example, then the convection will also be absent from the synthetic imagery.</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solidFill>
                  <a:prstClr val="black"/>
                </a:solidFill>
              </a:rPr>
              <a:pPr/>
              <a:t>42</a:t>
            </a:fld>
            <a:endParaRPr 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Left - </a:t>
            </a:r>
            <a:r>
              <a:rPr lang="en-US" sz="1200" b="1" dirty="0" smtClean="0"/>
              <a:t>MODIS Satellite Image True color - Satellite: Aqua - Pixel size: 1 km Date: 2007/10/23 (created by NASA)</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Right - </a:t>
            </a:r>
            <a:r>
              <a:rPr lang="en-US" sz="1200" b="1" dirty="0" smtClean="0"/>
              <a:t>Smoke added to synthetic true color GOES-R image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GOES-R ABI will have the ability to produce imagery at 0.47 µm (blue) and at 0.67 µm (red).  Although GOES-R will be unable to produce any images at 0.555 µm (green), color imagery can still be generated with certain techniques. These techniques can be tested through the use of synthetic GOES-R ABI imagery. Synthetic imagery refers to satellite imagery of numerical model output. Shown in the right figure is an example of synthetic GOES-R ABI color imagery over southern California for 23 October 2007. On this particular day, southern California was experiencing wildfires. As a result, smoke properties were used to include smoke in the synthetic imagery. Each of the above listed bands were reproduced followed by the RGB combination that led to the color image. Smoke detection with GOES-R ABI will exceed current GOES capabilities as thin smoke plumes are only visible during low sun angle periods, while GOES-R will be able to highlight these areas during the entire daylight period.  This is due to the inclusion of a band at 0.47 µm (blue). </a:t>
            </a:r>
            <a:endParaRPr lang="en-US" dirty="0"/>
          </a:p>
        </p:txBody>
      </p:sp>
      <p:sp>
        <p:nvSpPr>
          <p:cNvPr id="4" name="Slide Number Placeholder 3"/>
          <p:cNvSpPr>
            <a:spLocks noGrp="1"/>
          </p:cNvSpPr>
          <p:nvPr>
            <p:ph type="sldNum" sz="quarter" idx="10"/>
          </p:nvPr>
        </p:nvSpPr>
        <p:spPr/>
        <p:txBody>
          <a:bodyPr/>
          <a:lstStyle/>
          <a:p>
            <a:fld id="{91E76B65-457B-4145-8A07-F51930398839}" type="slidenum">
              <a:rPr lang="en-US" smtClean="0">
                <a:solidFill>
                  <a:prstClr val="black"/>
                </a:solidFill>
              </a:rPr>
              <a:pPr/>
              <a:t>43</a:t>
            </a:fld>
            <a:endParaRPr 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Synthetic Volcanic Ash plume from hypothetical</a:t>
            </a:r>
            <a:r>
              <a:rPr lang="en-US" b="1" baseline="0" dirty="0" smtClean="0"/>
              <a:t> eruption near Yellowstone, WY for </a:t>
            </a:r>
            <a:r>
              <a:rPr lang="en-US" b="1" dirty="0" smtClean="0"/>
              <a:t>June </a:t>
            </a:r>
            <a:r>
              <a:rPr lang="en-US" b="1" dirty="0" smtClean="0"/>
              <a:t>27, 2010 – </a:t>
            </a:r>
            <a:r>
              <a:rPr lang="en-US" b="1" dirty="0" smtClean="0"/>
              <a:t>21Z.</a:t>
            </a:r>
          </a:p>
          <a:p>
            <a:endParaRPr lang="en-US" b="1" dirty="0" smtClean="0"/>
          </a:p>
          <a:p>
            <a:r>
              <a:rPr lang="en-US" b="0" dirty="0" smtClean="0"/>
              <a:t>(Date</a:t>
            </a:r>
            <a:r>
              <a:rPr lang="en-US" b="0" baseline="0" dirty="0" smtClean="0"/>
              <a:t> at bottom of image is not correct)</a:t>
            </a:r>
            <a:endParaRPr lang="en-US" b="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A895C04-B625-4999-95AA-0027F197072B}" type="slidenum">
              <a:rPr lang="en-US" smtClean="0"/>
              <a:pPr/>
              <a:t>44</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(FYI – last erupted  in 1821 to 1823)</a:t>
            </a:r>
            <a:endParaRPr lang="en-US" dirty="0" smtClean="0">
              <a:solidFill>
                <a:schemeClr val="bg1"/>
              </a:solidFill>
            </a:endParaRPr>
          </a:p>
          <a:p>
            <a:endParaRPr lang="en-US" dirty="0"/>
          </a:p>
        </p:txBody>
      </p:sp>
      <p:sp>
        <p:nvSpPr>
          <p:cNvPr id="4" name="Slide Number Placeholder 3"/>
          <p:cNvSpPr>
            <a:spLocks noGrp="1"/>
          </p:cNvSpPr>
          <p:nvPr>
            <p:ph type="sldNum" sz="quarter" idx="10"/>
          </p:nvPr>
        </p:nvSpPr>
        <p:spPr/>
        <p:txBody>
          <a:bodyPr/>
          <a:lstStyle/>
          <a:p>
            <a:fld id="{4A895C04-B625-4999-95AA-0027F197072B}" type="slidenum">
              <a:rPr lang="en-US" smtClean="0"/>
              <a:pPr/>
              <a:t>45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Comparisons</a:t>
            </a:r>
            <a:r>
              <a:rPr lang="en-US" baseline="0" dirty="0" smtClean="0"/>
              <a:t> - Mount St. Helens to:  Long Valley Caldera, Yellowstone Caldera, and Crater Lake Volcano eruptions.  This is what could (will) happen.</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solidFill>
                  <a:prstClr val="black"/>
                </a:solidFill>
              </a:rPr>
              <a:pPr/>
              <a:t>5</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Mount St Helens - May 18, 1980</a:t>
            </a:r>
          </a:p>
          <a:p>
            <a:endParaRPr lang="en-US" dirty="0" smtClean="0"/>
          </a:p>
          <a:p>
            <a:r>
              <a:rPr lang="en-US" b="1" dirty="0" smtClean="0"/>
              <a:t>Composite (</a:t>
            </a:r>
            <a:r>
              <a:rPr lang="en-US" b="1" dirty="0" err="1" smtClean="0"/>
              <a:t>strato</a:t>
            </a:r>
            <a:r>
              <a:rPr lang="en-US" b="1" dirty="0" smtClean="0"/>
              <a:t>) Volcano</a:t>
            </a:r>
            <a:r>
              <a:rPr lang="en-US" dirty="0" smtClean="0"/>
              <a:t>:  Typically steep-sided, symmetrical cones of large dimension built of alternating layers of lava flows, volcanic ash, cinders, blocks, and bombs and may rise as much as 8,000 feet above their bases. Some of the most conspicuous and beautiful mountains in the world are composite volcanoes, including Mount Fuji in Japan, Mount Cotopaxi in Ecuador, Mount Shasta in California, Mount Hood in Oregon, Mount St. Helens and Mount Rainier in Washington.</a:t>
            </a:r>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solidFill>
                  <a:prstClr val="black"/>
                </a:solidFill>
              </a:rPr>
              <a:pPr/>
              <a:t>9</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Next</a:t>
            </a:r>
            <a:r>
              <a:rPr lang="en-US" baseline="0" dirty="0" smtClean="0"/>
              <a:t> two photos:  </a:t>
            </a:r>
            <a:r>
              <a:rPr lang="en-US" dirty="0" err="1" smtClean="0"/>
              <a:t>Mayon</a:t>
            </a:r>
            <a:r>
              <a:rPr lang="en-US" dirty="0" smtClean="0"/>
              <a:t> Volcano, Philippines. (Maximum height of the eruption column was 15 km – 9.32 miles - above sea level). Photograph by C.G. Newhall on September 23, 1984</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latin typeface="Times" pitchFamily="18" charset="0"/>
              </a:rPr>
              <a:t>Pyroclastic</a:t>
            </a:r>
            <a:r>
              <a:rPr lang="en-US" dirty="0" smtClean="0">
                <a:latin typeface="Times" pitchFamily="18" charset="0"/>
              </a:rPr>
              <a:t> flows:  are high-density mixtures of hot, dry rock fragments and hot gases that move away from the vent that erupted them at high speeds. They may result from the explosive eruption of molten or solid rock fragments, or both.</a:t>
            </a:r>
          </a:p>
          <a:p>
            <a:endParaRPr lang="en-US" dirty="0" smtClean="0"/>
          </a:p>
          <a:p>
            <a:r>
              <a:rPr lang="en-US" dirty="0" smtClean="0"/>
              <a:t>How:  Explosive volcanic eruptions can produce fast-moving (gravity)</a:t>
            </a:r>
            <a:r>
              <a:rPr lang="en-US" baseline="0" dirty="0" smtClean="0"/>
              <a:t> </a:t>
            </a:r>
            <a:r>
              <a:rPr lang="en-US" dirty="0" smtClean="0"/>
              <a:t>flows or currents of hot gas and rock (collectively known as </a:t>
            </a:r>
            <a:r>
              <a:rPr lang="en-US" dirty="0" err="1" smtClean="0"/>
              <a:t>tephra</a:t>
            </a:r>
            <a:r>
              <a:rPr lang="en-US" dirty="0" smtClean="0"/>
              <a:t>  – which is really a plasma of sorts), which can travel away from the volcano at speeds generally as great as 700 km/h (450 mph).  The gas can reach temperatures of around 1,000 deg C (1,830  deg F).  These flows normally hug the ground as they accelerate downhill, spreading laterally (if the terrain</a:t>
            </a:r>
            <a:r>
              <a:rPr lang="en-US" baseline="0" dirty="0" smtClean="0"/>
              <a:t> is shaped appropriately) </a:t>
            </a:r>
            <a:r>
              <a:rPr lang="en-US" dirty="0" smtClean="0"/>
              <a:t>under gravity.   Sort of</a:t>
            </a:r>
            <a:r>
              <a:rPr lang="en-US" baseline="0" dirty="0" smtClean="0"/>
              <a:t> the rocky analogy of a meteorological combination – the collapse of the ventilation column (collapse of a thunderstorm) due to the weight of the </a:t>
            </a:r>
            <a:r>
              <a:rPr lang="en-US" baseline="0" dirty="0" err="1" smtClean="0"/>
              <a:t>tephra</a:t>
            </a:r>
            <a:r>
              <a:rPr lang="en-US" baseline="0" dirty="0" smtClean="0"/>
              <a:t> (similar to a downburst) and then the acceleration </a:t>
            </a:r>
            <a:r>
              <a:rPr lang="en-US" baseline="0" dirty="0" err="1" smtClean="0"/>
              <a:t>downslope</a:t>
            </a:r>
            <a:r>
              <a:rPr lang="en-US" baseline="0" dirty="0" smtClean="0"/>
              <a:t> of the dense material (</a:t>
            </a:r>
            <a:r>
              <a:rPr lang="en-US" baseline="0" dirty="0" err="1" smtClean="0"/>
              <a:t>similarto</a:t>
            </a:r>
            <a:r>
              <a:rPr lang="en-US" baseline="0" dirty="0" smtClean="0"/>
              <a:t> a </a:t>
            </a:r>
            <a:r>
              <a:rPr lang="en-US" baseline="0" dirty="0" err="1" smtClean="0"/>
              <a:t>katabatic</a:t>
            </a:r>
            <a:r>
              <a:rPr lang="en-US" baseline="0" dirty="0" smtClean="0"/>
              <a:t> wind).  </a:t>
            </a:r>
            <a:r>
              <a:rPr lang="en-US" dirty="0" smtClean="0"/>
              <a:t>Their speed depends upon the density of the current, the volcanic output rate, and the gradient of the slope.  Obviously, i</a:t>
            </a:r>
            <a:r>
              <a:rPr lang="en-US" sz="1200" dirty="0" smtClean="0">
                <a:solidFill>
                  <a:schemeClr val="bg1"/>
                </a:solidFill>
              </a:rPr>
              <a:t>nhaled ash particles from within a hot, dense </a:t>
            </a:r>
            <a:r>
              <a:rPr lang="en-US" sz="1200" dirty="0" err="1" smtClean="0">
                <a:solidFill>
                  <a:schemeClr val="bg1"/>
                </a:solidFill>
              </a:rPr>
              <a:t>pyroclastic</a:t>
            </a:r>
            <a:r>
              <a:rPr lang="en-US" sz="1200" dirty="0" smtClean="0">
                <a:solidFill>
                  <a:schemeClr val="bg1"/>
                </a:solidFill>
              </a:rPr>
              <a:t> flow will almost always result in death(from severe burns and/or asphyxiation).</a:t>
            </a:r>
          </a:p>
          <a:p>
            <a:endParaRPr lang="en-US" dirty="0"/>
          </a:p>
        </p:txBody>
      </p:sp>
      <p:sp>
        <p:nvSpPr>
          <p:cNvPr id="4" name="Slide Number Placeholder 3"/>
          <p:cNvSpPr>
            <a:spLocks noGrp="1"/>
          </p:cNvSpPr>
          <p:nvPr>
            <p:ph type="sldNum" sz="quarter" idx="10"/>
          </p:nvPr>
        </p:nvSpPr>
        <p:spPr/>
        <p:txBody>
          <a:bodyPr/>
          <a:lstStyle/>
          <a:p>
            <a:fld id="{443A62B8-CBFA-4A7D-B97A-94A063C82232}" type="slidenum">
              <a:rPr lang="en-US" smtClean="0">
                <a:solidFill>
                  <a:prstClr val="black"/>
                </a:solidFill>
              </a:rPr>
              <a:pPr/>
              <a:t>10</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Ingestion of volcanic ash by engines may cause serious deterioration of engine performance due to erosion of moving parts and/or partial or complete blocking of fuel nozzles. </a:t>
            </a:r>
          </a:p>
          <a:p>
            <a:r>
              <a:rPr lang="en-US" sz="1200" kern="1200" baseline="0" dirty="0" smtClean="0">
                <a:solidFill>
                  <a:schemeClr val="tx1"/>
                </a:solidFill>
                <a:latin typeface="+mn-lt"/>
                <a:ea typeface="+mn-ea"/>
                <a:cs typeface="+mn-cs"/>
              </a:rPr>
              <a:t>Volcanic ash contains particles, whose melting point is below engine internal temperature. In-flight, these particles will immediately melt if they go through an engine. Going through the turbine, the melted materials are rapidly cooled down, stick on the turbine vanes, and disturb the flow of high-pressure combustion gases. </a:t>
            </a:r>
          </a:p>
          <a:p>
            <a:r>
              <a:rPr lang="en-US" sz="1200" kern="1200" baseline="0" dirty="0" smtClean="0">
                <a:solidFill>
                  <a:schemeClr val="tx1"/>
                </a:solidFill>
                <a:latin typeface="+mn-lt"/>
                <a:ea typeface="+mn-ea"/>
                <a:cs typeface="+mn-cs"/>
              </a:rPr>
              <a:t>This disorder of the flow may stall the engine, in worst cases. </a:t>
            </a:r>
          </a:p>
        </p:txBody>
      </p:sp>
      <p:sp>
        <p:nvSpPr>
          <p:cNvPr id="4" name="Slide Number Placeholder 3"/>
          <p:cNvSpPr>
            <a:spLocks noGrp="1"/>
          </p:cNvSpPr>
          <p:nvPr>
            <p:ph type="sldNum" sz="quarter" idx="10"/>
          </p:nvPr>
        </p:nvSpPr>
        <p:spPr/>
        <p:txBody>
          <a:bodyPr/>
          <a:lstStyle/>
          <a:p>
            <a:fld id="{443A62B8-CBFA-4A7D-B97A-94A063C82232}" type="slidenum">
              <a:rPr lang="en-US" smtClean="0"/>
              <a:pPr/>
              <a:t>11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r>
              <a:rPr lang="en-US" dirty="0" smtClean="0">
                <a:latin typeface="Times" pitchFamily="18" charset="0"/>
              </a:rPr>
              <a:t>Ash from Mt. Pinatubo blankets the region like snow – 11/27/1991.</a:t>
            </a:r>
          </a:p>
          <a:p>
            <a:endParaRPr lang="en-US" dirty="0" smtClean="0">
              <a:latin typeface="Times" pitchFamily="18" charset="0"/>
            </a:endParaRPr>
          </a:p>
          <a:p>
            <a:pPr eaLnBrk="1" hangingPunct="1"/>
            <a:r>
              <a:rPr lang="en-US" dirty="0" smtClean="0">
                <a:solidFill>
                  <a:schemeClr val="bg1"/>
                </a:solidFill>
              </a:rPr>
              <a:t>It can take many hours for eruptions occurring in remote regions to be recognized and assessed…while some relatively mild eruptions occurring in remote areas can even go undetected. </a:t>
            </a:r>
          </a:p>
          <a:p>
            <a:pPr eaLnBrk="1" hangingPunct="1"/>
            <a:r>
              <a:rPr lang="en-US" dirty="0" smtClean="0">
                <a:solidFill>
                  <a:schemeClr val="bg1"/>
                </a:solidFill>
              </a:rPr>
              <a:t>Volcanic ash can reach commercial flight levels (30,000 ft or above) in 5 to 10 minutes and remain airborne for several days.</a:t>
            </a:r>
          </a:p>
          <a:p>
            <a:pPr eaLnBrk="1" hangingPunct="1"/>
            <a:endParaRPr lang="en-US" dirty="0" smtClean="0">
              <a:solidFill>
                <a:schemeClr val="bg1"/>
              </a:solidFill>
            </a:endParaRPr>
          </a:p>
          <a:p>
            <a:pPr eaLnBrk="1" hangingPunct="1"/>
            <a:r>
              <a:rPr lang="en-US" sz="1200" dirty="0" smtClean="0"/>
              <a:t>Weak eruptions, spreading (optical thinning) of the plume, or background non-volcanic clouds can significantly reduce the visible satellite signature, making it quite difficult to correctly discern the ash cloud.</a:t>
            </a:r>
          </a:p>
          <a:p>
            <a:pPr eaLnBrk="1" hangingPunct="1"/>
            <a:r>
              <a:rPr lang="en-US" sz="1200" dirty="0" smtClean="0"/>
              <a:t>Wide variability in composition and structure of ash can also cause various detection problems.</a:t>
            </a:r>
          </a:p>
          <a:p>
            <a:pPr eaLnBrk="1" hangingPunct="1"/>
            <a:r>
              <a:rPr lang="en-US" sz="1200" dirty="0" smtClean="0"/>
              <a:t>Ash cloud height can be a particularly tricky problem, especially when the plume is optically thin. </a:t>
            </a:r>
          </a:p>
          <a:p>
            <a:pPr eaLnBrk="1" hangingPunct="1"/>
            <a:r>
              <a:rPr lang="en-US" sz="1200" dirty="0" smtClean="0"/>
              <a:t>Aircraft radar is ineffective in locating ash clouds.</a:t>
            </a:r>
          </a:p>
          <a:p>
            <a:pPr eaLnBrk="1" hangingPunct="1"/>
            <a:endParaRPr lang="en-US" dirty="0" smtClean="0">
              <a:solidFill>
                <a:schemeClr val="bg1"/>
              </a:solidFill>
            </a:endParaRPr>
          </a:p>
          <a:p>
            <a:pPr eaLnBrk="1" hangingPunct="1"/>
            <a:endParaRPr lang="en-US" dirty="0" smtClean="0">
              <a:latin typeface="Times" pitchFamily="18" charset="0"/>
            </a:endParaRPr>
          </a:p>
        </p:txBody>
      </p:sp>
      <p:sp>
        <p:nvSpPr>
          <p:cNvPr id="94212" name="Slide Number Placeholder 3"/>
          <p:cNvSpPr>
            <a:spLocks noGrp="1"/>
          </p:cNvSpPr>
          <p:nvPr>
            <p:ph type="sldNum" sz="quarter" idx="5"/>
          </p:nvPr>
        </p:nvSpPr>
        <p:spPr>
          <a:noFill/>
        </p:spPr>
        <p:txBody>
          <a:bodyPr/>
          <a:lstStyle/>
          <a:p>
            <a:fld id="{DCDA8E97-2FB5-4383-8E3F-D2E4B0BB4D2F}" type="slidenum">
              <a:rPr lang="en-US" smtClean="0">
                <a:solidFill>
                  <a:prstClr val="black"/>
                </a:solidFill>
              </a:rPr>
              <a:pPr/>
              <a:t>12</a:t>
            </a:fld>
            <a:endParaRPr lang="en-US" smtClean="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latin typeface="Times" pitchFamily="18" charset="0"/>
              </a:rPr>
              <a:t>Image:  Artist’s depiction of GOES N(13) – Allan Kung, for NASA NOAA – from: GOES N Fact Sheet (2006) </a:t>
            </a:r>
          </a:p>
          <a:p>
            <a:pPr eaLnBrk="1" hangingPunct="1"/>
            <a:endParaRPr lang="en-US" sz="1200" dirty="0" smtClean="0">
              <a:solidFill>
                <a:srgbClr val="FF0000"/>
              </a:solidFill>
            </a:endParaRPr>
          </a:p>
        </p:txBody>
      </p:sp>
      <p:sp>
        <p:nvSpPr>
          <p:cNvPr id="100356" name="Slide Number Placeholder 3"/>
          <p:cNvSpPr>
            <a:spLocks noGrp="1"/>
          </p:cNvSpPr>
          <p:nvPr>
            <p:ph type="sldNum" sz="quarter" idx="5"/>
          </p:nvPr>
        </p:nvSpPr>
        <p:spPr>
          <a:noFill/>
        </p:spPr>
        <p:txBody>
          <a:bodyPr/>
          <a:lstStyle/>
          <a:p>
            <a:fld id="{3C654D47-F608-40BB-AF16-A96CD61A19DC}" type="slidenum">
              <a:rPr lang="en-US" smtClean="0">
                <a:solidFill>
                  <a:prstClr val="black"/>
                </a:solidFill>
              </a:rPr>
              <a:pPr/>
              <a:t>13</a:t>
            </a:fld>
            <a:endParaRPr lang="en-US" smtClean="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8CCFD01-3D1A-4395-9F4E-F9B5E0E7EF9B}" type="datetimeFigureOut">
              <a:rPr lang="en-US" smtClean="0"/>
              <a:pPr/>
              <a:t>9/17/2010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3EC67B-F32D-4B3B-B132-08E6900A769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CCFD01-3D1A-4395-9F4E-F9B5E0E7EF9B}" type="datetimeFigureOut">
              <a:rPr lang="en-US" smtClean="0"/>
              <a:pPr/>
              <a:t>9/17/2010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3EC67B-F32D-4B3B-B132-08E6900A769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CCFD01-3D1A-4395-9F4E-F9B5E0E7EF9B}" type="datetimeFigureOut">
              <a:rPr lang="en-US" smtClean="0"/>
              <a:pPr/>
              <a:t>9/17/2010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3EC67B-F32D-4B3B-B132-08E6900A7699}"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pPr>
              <a:defRPr/>
            </a:pPr>
            <a:fld id="{70E0F779-6193-42D1-BB25-C9AA9634A0D5}" type="datetime1">
              <a:rPr lang="en-US">
                <a:solidFill>
                  <a:prstClr val="white">
                    <a:shade val="50000"/>
                  </a:prstClr>
                </a:solidFill>
              </a:rPr>
              <a:pPr>
                <a:defRPr/>
              </a:pPr>
              <a:t>9/17/2010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2F228E3D-7C62-46A4-9318-1E764FDF3B1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latin typeface="Book Antiqua"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13"/>
          <p:cNvSpPr>
            <a:spLocks noGrp="1"/>
          </p:cNvSpPr>
          <p:nvPr>
            <p:ph type="dt" sz="half" idx="10"/>
          </p:nvPr>
        </p:nvSpPr>
        <p:spPr/>
        <p:txBody>
          <a:bodyPr/>
          <a:lstStyle>
            <a:lvl1pPr>
              <a:defRPr/>
            </a:lvl1pPr>
          </a:lstStyle>
          <a:p>
            <a:pPr>
              <a:defRPr/>
            </a:pPr>
            <a:fld id="{E030A1BD-FF3A-422A-8107-59650E87B70A}" type="datetime1">
              <a:rPr lang="en-US">
                <a:solidFill>
                  <a:prstClr val="white">
                    <a:shade val="50000"/>
                  </a:prstClr>
                </a:solidFill>
              </a:rPr>
              <a:pPr>
                <a:defRPr/>
              </a:pPr>
              <a:t>9/17/2010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F6B90BC9-704F-4078-9AC1-BCB8428363D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854BD10-0EFE-4FF5-8571-709E949ACDAF}" type="datetime1">
              <a:rPr lang="en-US">
                <a:solidFill>
                  <a:prstClr val="white">
                    <a:shade val="50000"/>
                  </a:prstClr>
                </a:solidFill>
              </a:rPr>
              <a:pPr>
                <a:defRPr/>
              </a:pPr>
              <a:t>9/17/2010</a:t>
            </a:fld>
            <a:endParaRPr lang="en-US">
              <a:solidFill>
                <a:prstClr val="white">
                  <a:shade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3197258-558C-456A-AFBE-BA850C7A7FB8}" type="slidenum">
              <a:rPr lang="en-US">
                <a:solidFill>
                  <a:prstClr val="white">
                    <a:shade val="50000"/>
                  </a:prstClr>
                </a:solidFill>
              </a:rPr>
              <a:pPr>
                <a:defRPr/>
              </a:pPr>
              <a:t>‹#›</a:t>
            </a:fld>
            <a:endParaRPr lang="en-US">
              <a:solidFill>
                <a:prstClr val="white">
                  <a:shade val="50000"/>
                </a:prst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3D090041-2E4E-478B-BFDC-C5DB2A29F9C2}" type="datetime1">
              <a:rPr lang="en-US">
                <a:solidFill>
                  <a:prstClr val="white">
                    <a:shade val="50000"/>
                  </a:prstClr>
                </a:solidFill>
              </a:rPr>
              <a:pPr>
                <a:defRPr/>
              </a:pPr>
              <a:t>9/17/2010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64CD284C-C0F3-4478-B002-08FD6F7DEC2B}"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01664465-4D88-4A8B-AF95-FF36446E50F0}" type="datetime1">
              <a:rPr lang="en-US">
                <a:solidFill>
                  <a:prstClr val="white">
                    <a:shade val="50000"/>
                  </a:prstClr>
                </a:solidFill>
              </a:rPr>
              <a:pPr>
                <a:defRPr/>
              </a:pPr>
              <a:t>9/17/2010</a:t>
            </a:fld>
            <a:endParaRPr lang="en-US">
              <a:solidFill>
                <a:prstClr val="white">
                  <a:shade val="50000"/>
                </a:prstClr>
              </a:solidFill>
            </a:endParaRPr>
          </a:p>
        </p:txBody>
      </p:sp>
      <p:sp>
        <p:nvSpPr>
          <p:cNvPr id="8"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9" name="Slide Number Placeholder 22"/>
          <p:cNvSpPr>
            <a:spLocks noGrp="1"/>
          </p:cNvSpPr>
          <p:nvPr>
            <p:ph type="sldNum" sz="quarter" idx="12"/>
          </p:nvPr>
        </p:nvSpPr>
        <p:spPr/>
        <p:txBody>
          <a:bodyPr/>
          <a:lstStyle>
            <a:lvl1pPr>
              <a:defRPr/>
            </a:lvl1pPr>
          </a:lstStyle>
          <a:p>
            <a:pPr>
              <a:defRPr/>
            </a:pPr>
            <a:fld id="{48D2FE28-9A9C-4CA7-AA5A-4D8F0FB69A36}"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8BE43F37-B660-435B-8B8D-58DCDE13447B}" type="datetime1">
              <a:rPr lang="en-US">
                <a:solidFill>
                  <a:prstClr val="white">
                    <a:shade val="50000"/>
                  </a:prstClr>
                </a:solidFill>
              </a:rPr>
              <a:pPr>
                <a:defRPr/>
              </a:pPr>
              <a:t>9/17/2010</a:t>
            </a:fld>
            <a:endParaRPr lang="en-US">
              <a:solidFill>
                <a:prstClr val="white">
                  <a:shade val="50000"/>
                </a:prstClr>
              </a:solidFill>
            </a:endParaRPr>
          </a:p>
        </p:txBody>
      </p:sp>
      <p:sp>
        <p:nvSpPr>
          <p:cNvPr id="4"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5" name="Slide Number Placeholder 22"/>
          <p:cNvSpPr>
            <a:spLocks noGrp="1"/>
          </p:cNvSpPr>
          <p:nvPr>
            <p:ph type="sldNum" sz="quarter" idx="12"/>
          </p:nvPr>
        </p:nvSpPr>
        <p:spPr/>
        <p:txBody>
          <a:bodyPr/>
          <a:lstStyle>
            <a:lvl1pPr>
              <a:defRPr/>
            </a:lvl1pPr>
          </a:lstStyle>
          <a:p>
            <a:pPr>
              <a:defRPr/>
            </a:pPr>
            <a:fld id="{93B4A8E6-A615-4876-8D29-63854A14371B}"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DC003F83-96F3-48E4-8932-2E56CB12CD2C}" type="datetime1">
              <a:rPr lang="en-US">
                <a:solidFill>
                  <a:prstClr val="white">
                    <a:shade val="50000"/>
                  </a:prstClr>
                </a:solidFill>
              </a:rPr>
              <a:pPr>
                <a:defRPr/>
              </a:pPr>
              <a:t>9/17/2010</a:t>
            </a:fld>
            <a:endParaRPr lang="en-US">
              <a:solidFill>
                <a:prstClr val="white">
                  <a:shade val="50000"/>
                </a:prstClr>
              </a:solidFill>
            </a:endParaRPr>
          </a:p>
        </p:txBody>
      </p:sp>
      <p:sp>
        <p:nvSpPr>
          <p:cNvPr id="3"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4" name="Slide Number Placeholder 22"/>
          <p:cNvSpPr>
            <a:spLocks noGrp="1"/>
          </p:cNvSpPr>
          <p:nvPr>
            <p:ph type="sldNum" sz="quarter" idx="12"/>
          </p:nvPr>
        </p:nvSpPr>
        <p:spPr/>
        <p:txBody>
          <a:bodyPr/>
          <a:lstStyle>
            <a:lvl1pPr>
              <a:defRPr/>
            </a:lvl1pPr>
          </a:lstStyle>
          <a:p>
            <a:pPr>
              <a:defRPr/>
            </a:pPr>
            <a:fld id="{90943E48-14AA-4EDD-8445-AFD33F3F34A6}"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D9C76AC3-2447-4910-82F6-8295FE2A2364}" type="datetime1">
              <a:rPr lang="en-US">
                <a:solidFill>
                  <a:prstClr val="white">
                    <a:shade val="50000"/>
                  </a:prstClr>
                </a:solidFill>
              </a:rPr>
              <a:pPr>
                <a:defRPr/>
              </a:pPr>
              <a:t>9/17/2010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01130182-8F51-4230-95FA-A096729EAFB0}"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CCFD01-3D1A-4395-9F4E-F9B5E0E7EF9B}" type="datetimeFigureOut">
              <a:rPr lang="en-US" smtClean="0"/>
              <a:pPr/>
              <a:t>9/17/2010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3EC67B-F32D-4B3B-B132-08E6900A7699}"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fld id="{08EB37FE-AE3C-4E34-BB07-57903AA5ADF4}" type="datetime1">
              <a:rPr lang="en-US">
                <a:solidFill>
                  <a:prstClr val="white">
                    <a:shade val="50000"/>
                  </a:prstClr>
                </a:solidFill>
              </a:rPr>
              <a:pPr>
                <a:defRPr/>
              </a:pPr>
              <a:t>9/17/2010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E6B58F1C-D796-4BF0-A390-E4EE7A843D6E}"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C826D05A-8E67-41F8-8AD3-6A42A528423A}" type="datetime1">
              <a:rPr lang="en-US">
                <a:solidFill>
                  <a:prstClr val="white">
                    <a:shade val="50000"/>
                  </a:prstClr>
                </a:solidFill>
              </a:rPr>
              <a:pPr>
                <a:defRPr/>
              </a:pPr>
              <a:t>9/17/2010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7834EF49-72CA-4326-A674-EA3B7CDAC7FC}"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BD088A29-21A1-43F1-940D-D0B966F37374}" type="datetime1">
              <a:rPr lang="en-US">
                <a:solidFill>
                  <a:prstClr val="white">
                    <a:shade val="50000"/>
                  </a:prstClr>
                </a:solidFill>
              </a:rPr>
              <a:pPr>
                <a:defRPr/>
              </a:pPr>
              <a:t>9/17/2010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9A5D3AF1-C979-4941-8F36-78700FB8720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mediaAndTx">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Media Placeholder 2"/>
          <p:cNvSpPr>
            <a:spLocks noGrp="1"/>
          </p:cNvSpPr>
          <p:nvPr>
            <p:ph type="media" sz="half" idx="1"/>
          </p:nvPr>
        </p:nvSpPr>
        <p:spPr>
          <a:xfrm>
            <a:off x="685800" y="1981200"/>
            <a:ext cx="3810000" cy="4114800"/>
          </a:xfrm>
        </p:spPr>
        <p:txBody>
          <a:bodyPr>
            <a:normAutofit/>
          </a:bodyPr>
          <a:lstStyle/>
          <a:p>
            <a:pPr lvl="0"/>
            <a:endParaRPr lang="en-US" noProof="0" smtClean="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36C5C36D-A24C-445B-B142-7B4C6BE92CA5}" type="datetime1">
              <a:rPr lang="en-US">
                <a:solidFill>
                  <a:prstClr val="white">
                    <a:shade val="50000"/>
                  </a:prstClr>
                </a:solidFill>
              </a:rPr>
              <a:pPr>
                <a:defRPr/>
              </a:pPr>
              <a:t>9/17/2010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784DF802-7588-471D-94A4-A47C9DD7202A}"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pPr>
              <a:defRPr/>
            </a:pPr>
            <a:fld id="{70E0F779-6193-42D1-BB25-C9AA9634A0D5}" type="datetime1">
              <a:rPr lang="en-US">
                <a:solidFill>
                  <a:prstClr val="white">
                    <a:shade val="50000"/>
                  </a:prstClr>
                </a:solidFill>
              </a:rPr>
              <a:pPr>
                <a:defRPr/>
              </a:pPr>
              <a:t>9/17/2010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2F228E3D-7C62-46A4-9318-1E764FDF3B1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latin typeface="Book Antiqua"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13"/>
          <p:cNvSpPr>
            <a:spLocks noGrp="1"/>
          </p:cNvSpPr>
          <p:nvPr>
            <p:ph type="dt" sz="half" idx="10"/>
          </p:nvPr>
        </p:nvSpPr>
        <p:spPr/>
        <p:txBody>
          <a:bodyPr/>
          <a:lstStyle>
            <a:lvl1pPr>
              <a:defRPr/>
            </a:lvl1pPr>
          </a:lstStyle>
          <a:p>
            <a:pPr>
              <a:defRPr/>
            </a:pPr>
            <a:fld id="{E030A1BD-FF3A-422A-8107-59650E87B70A}" type="datetime1">
              <a:rPr lang="en-US">
                <a:solidFill>
                  <a:prstClr val="white">
                    <a:shade val="50000"/>
                  </a:prstClr>
                </a:solidFill>
              </a:rPr>
              <a:pPr>
                <a:defRPr/>
              </a:pPr>
              <a:t>9/17/2010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F6B90BC9-704F-4078-9AC1-BCB8428363DF}"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854BD10-0EFE-4FF5-8571-709E949ACDAF}" type="datetime1">
              <a:rPr lang="en-US">
                <a:solidFill>
                  <a:prstClr val="white">
                    <a:shade val="50000"/>
                  </a:prstClr>
                </a:solidFill>
              </a:rPr>
              <a:pPr>
                <a:defRPr/>
              </a:pPr>
              <a:t>9/17/2010</a:t>
            </a:fld>
            <a:endParaRPr lang="en-US">
              <a:solidFill>
                <a:prstClr val="white">
                  <a:shade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3197258-558C-456A-AFBE-BA850C7A7FB8}" type="slidenum">
              <a:rPr lang="en-US">
                <a:solidFill>
                  <a:prstClr val="white">
                    <a:shade val="50000"/>
                  </a:prstClr>
                </a:solidFill>
              </a:rPr>
              <a:pPr>
                <a:defRPr/>
              </a:pPr>
              <a:t>‹#›</a:t>
            </a:fld>
            <a:endParaRPr lang="en-US">
              <a:solidFill>
                <a:prstClr val="white">
                  <a:shade val="50000"/>
                </a:prst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3D090041-2E4E-478B-BFDC-C5DB2A29F9C2}" type="datetime1">
              <a:rPr lang="en-US">
                <a:solidFill>
                  <a:prstClr val="white">
                    <a:shade val="50000"/>
                  </a:prstClr>
                </a:solidFill>
              </a:rPr>
              <a:pPr>
                <a:defRPr/>
              </a:pPr>
              <a:t>9/17/2010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64CD284C-C0F3-4478-B002-08FD6F7DEC2B}"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01664465-4D88-4A8B-AF95-FF36446E50F0}" type="datetime1">
              <a:rPr lang="en-US">
                <a:solidFill>
                  <a:prstClr val="white">
                    <a:shade val="50000"/>
                  </a:prstClr>
                </a:solidFill>
              </a:rPr>
              <a:pPr>
                <a:defRPr/>
              </a:pPr>
              <a:t>9/17/2010</a:t>
            </a:fld>
            <a:endParaRPr lang="en-US">
              <a:solidFill>
                <a:prstClr val="white">
                  <a:shade val="50000"/>
                </a:prstClr>
              </a:solidFill>
            </a:endParaRPr>
          </a:p>
        </p:txBody>
      </p:sp>
      <p:sp>
        <p:nvSpPr>
          <p:cNvPr id="8"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9" name="Slide Number Placeholder 22"/>
          <p:cNvSpPr>
            <a:spLocks noGrp="1"/>
          </p:cNvSpPr>
          <p:nvPr>
            <p:ph type="sldNum" sz="quarter" idx="12"/>
          </p:nvPr>
        </p:nvSpPr>
        <p:spPr/>
        <p:txBody>
          <a:bodyPr/>
          <a:lstStyle>
            <a:lvl1pPr>
              <a:defRPr/>
            </a:lvl1pPr>
          </a:lstStyle>
          <a:p>
            <a:pPr>
              <a:defRPr/>
            </a:pPr>
            <a:fld id="{48D2FE28-9A9C-4CA7-AA5A-4D8F0FB69A36}"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8BE43F37-B660-435B-8B8D-58DCDE13447B}" type="datetime1">
              <a:rPr lang="en-US">
                <a:solidFill>
                  <a:prstClr val="white">
                    <a:shade val="50000"/>
                  </a:prstClr>
                </a:solidFill>
              </a:rPr>
              <a:pPr>
                <a:defRPr/>
              </a:pPr>
              <a:t>9/17/2010</a:t>
            </a:fld>
            <a:endParaRPr lang="en-US">
              <a:solidFill>
                <a:prstClr val="white">
                  <a:shade val="50000"/>
                </a:prstClr>
              </a:solidFill>
            </a:endParaRPr>
          </a:p>
        </p:txBody>
      </p:sp>
      <p:sp>
        <p:nvSpPr>
          <p:cNvPr id="4"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5" name="Slide Number Placeholder 22"/>
          <p:cNvSpPr>
            <a:spLocks noGrp="1"/>
          </p:cNvSpPr>
          <p:nvPr>
            <p:ph type="sldNum" sz="quarter" idx="12"/>
          </p:nvPr>
        </p:nvSpPr>
        <p:spPr/>
        <p:txBody>
          <a:bodyPr/>
          <a:lstStyle>
            <a:lvl1pPr>
              <a:defRPr/>
            </a:lvl1pPr>
          </a:lstStyle>
          <a:p>
            <a:pPr>
              <a:defRPr/>
            </a:pPr>
            <a:fld id="{93B4A8E6-A615-4876-8D29-63854A14371B}"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8CCFD01-3D1A-4395-9F4E-F9B5E0E7EF9B}" type="datetimeFigureOut">
              <a:rPr lang="en-US" smtClean="0"/>
              <a:pPr/>
              <a:t>9/17/2010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3EC67B-F32D-4B3B-B132-08E6900A7699}"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DC003F83-96F3-48E4-8932-2E56CB12CD2C}" type="datetime1">
              <a:rPr lang="en-US">
                <a:solidFill>
                  <a:prstClr val="white">
                    <a:shade val="50000"/>
                  </a:prstClr>
                </a:solidFill>
              </a:rPr>
              <a:pPr>
                <a:defRPr/>
              </a:pPr>
              <a:t>9/17/2010</a:t>
            </a:fld>
            <a:endParaRPr lang="en-US">
              <a:solidFill>
                <a:prstClr val="white">
                  <a:shade val="50000"/>
                </a:prstClr>
              </a:solidFill>
            </a:endParaRPr>
          </a:p>
        </p:txBody>
      </p:sp>
      <p:sp>
        <p:nvSpPr>
          <p:cNvPr id="3"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4" name="Slide Number Placeholder 22"/>
          <p:cNvSpPr>
            <a:spLocks noGrp="1"/>
          </p:cNvSpPr>
          <p:nvPr>
            <p:ph type="sldNum" sz="quarter" idx="12"/>
          </p:nvPr>
        </p:nvSpPr>
        <p:spPr/>
        <p:txBody>
          <a:bodyPr/>
          <a:lstStyle>
            <a:lvl1pPr>
              <a:defRPr/>
            </a:lvl1pPr>
          </a:lstStyle>
          <a:p>
            <a:pPr>
              <a:defRPr/>
            </a:pPr>
            <a:fld id="{90943E48-14AA-4EDD-8445-AFD33F3F34A6}"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D9C76AC3-2447-4910-82F6-8295FE2A2364}" type="datetime1">
              <a:rPr lang="en-US">
                <a:solidFill>
                  <a:prstClr val="white">
                    <a:shade val="50000"/>
                  </a:prstClr>
                </a:solidFill>
              </a:rPr>
              <a:pPr>
                <a:defRPr/>
              </a:pPr>
              <a:t>9/17/2010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01130182-8F51-4230-95FA-A096729EAFB0}"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fld id="{08EB37FE-AE3C-4E34-BB07-57903AA5ADF4}" type="datetime1">
              <a:rPr lang="en-US">
                <a:solidFill>
                  <a:prstClr val="white">
                    <a:shade val="50000"/>
                  </a:prstClr>
                </a:solidFill>
              </a:rPr>
              <a:pPr>
                <a:defRPr/>
              </a:pPr>
              <a:t>9/17/2010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E6B58F1C-D796-4BF0-A390-E4EE7A843D6E}"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C826D05A-8E67-41F8-8AD3-6A42A528423A}" type="datetime1">
              <a:rPr lang="en-US">
                <a:solidFill>
                  <a:prstClr val="white">
                    <a:shade val="50000"/>
                  </a:prstClr>
                </a:solidFill>
              </a:rPr>
              <a:pPr>
                <a:defRPr/>
              </a:pPr>
              <a:t>9/17/2010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7834EF49-72CA-4326-A674-EA3B7CDAC7FC}"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BD088A29-21A1-43F1-940D-D0B966F37374}" type="datetime1">
              <a:rPr lang="en-US">
                <a:solidFill>
                  <a:prstClr val="white">
                    <a:shade val="50000"/>
                  </a:prstClr>
                </a:solidFill>
              </a:rPr>
              <a:pPr>
                <a:defRPr/>
              </a:pPr>
              <a:t>9/17/2010</a:t>
            </a:fld>
            <a:endParaRPr lang="en-US">
              <a:solidFill>
                <a:prstClr val="white">
                  <a:shade val="50000"/>
                </a:prstClr>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6" name="Slide Number Placeholder 22"/>
          <p:cNvSpPr>
            <a:spLocks noGrp="1"/>
          </p:cNvSpPr>
          <p:nvPr>
            <p:ph type="sldNum" sz="quarter" idx="12"/>
          </p:nvPr>
        </p:nvSpPr>
        <p:spPr/>
        <p:txBody>
          <a:bodyPr/>
          <a:lstStyle>
            <a:lvl1pPr>
              <a:defRPr/>
            </a:lvl1pPr>
          </a:lstStyle>
          <a:p>
            <a:pPr>
              <a:defRPr/>
            </a:pPr>
            <a:fld id="{9A5D3AF1-C979-4941-8F36-78700FB8720D}"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mediaAndTx">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Media Placeholder 2"/>
          <p:cNvSpPr>
            <a:spLocks noGrp="1"/>
          </p:cNvSpPr>
          <p:nvPr>
            <p:ph type="media" sz="half" idx="1"/>
          </p:nvPr>
        </p:nvSpPr>
        <p:spPr>
          <a:xfrm>
            <a:off x="685800" y="1981200"/>
            <a:ext cx="3810000" cy="4114800"/>
          </a:xfrm>
        </p:spPr>
        <p:txBody>
          <a:bodyPr>
            <a:normAutofit/>
          </a:bodyPr>
          <a:lstStyle/>
          <a:p>
            <a:pPr lvl="0"/>
            <a:endParaRPr lang="en-US" noProof="0" smtClean="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36C5C36D-A24C-445B-B142-7B4C6BE92CA5}" type="datetime1">
              <a:rPr lang="en-US">
                <a:solidFill>
                  <a:prstClr val="white">
                    <a:shade val="50000"/>
                  </a:prstClr>
                </a:solidFill>
              </a:rPr>
              <a:pPr>
                <a:defRPr/>
              </a:pPr>
              <a:t>9/17/2010</a:t>
            </a:fld>
            <a:endParaRPr lang="en-US">
              <a:solidFill>
                <a:prstClr val="white">
                  <a:shade val="50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white">
                  <a:shade val="50000"/>
                </a:prstClr>
              </a:solidFill>
            </a:endParaRPr>
          </a:p>
        </p:txBody>
      </p:sp>
      <p:sp>
        <p:nvSpPr>
          <p:cNvPr id="7" name="Slide Number Placeholder 22"/>
          <p:cNvSpPr>
            <a:spLocks noGrp="1"/>
          </p:cNvSpPr>
          <p:nvPr>
            <p:ph type="sldNum" sz="quarter" idx="12"/>
          </p:nvPr>
        </p:nvSpPr>
        <p:spPr/>
        <p:txBody>
          <a:bodyPr/>
          <a:lstStyle>
            <a:lvl1pPr>
              <a:defRPr/>
            </a:lvl1pPr>
          </a:lstStyle>
          <a:p>
            <a:pPr>
              <a:defRPr/>
            </a:pPr>
            <a:fld id="{784DF802-7588-471D-94A4-A47C9DD7202A}"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9"/>
          <p:cNvSpPr>
            <a:spLocks noGrp="1" noChangeArrowheads="1"/>
          </p:cNvSpPr>
          <p:nvPr>
            <p:ph type="dt" sz="half" idx="10"/>
          </p:nvPr>
        </p:nvSpPr>
        <p:spPr>
          <a:ln/>
        </p:spPr>
        <p:txBody>
          <a:bodyPr/>
          <a:lstStyle>
            <a:lvl1pPr>
              <a:defRPr/>
            </a:lvl1pPr>
          </a:lstStyle>
          <a:p>
            <a:pPr>
              <a:defRPr/>
            </a:pPr>
            <a:endParaRPr lang="en-US">
              <a:solidFill>
                <a:prstClr val="white">
                  <a:shade val="50000"/>
                </a:prstClr>
              </a:solidFill>
            </a:endParaRPr>
          </a:p>
        </p:txBody>
      </p:sp>
      <p:sp>
        <p:nvSpPr>
          <p:cNvPr id="6" name="Rectangle 70"/>
          <p:cNvSpPr>
            <a:spLocks noGrp="1" noChangeArrowheads="1"/>
          </p:cNvSpPr>
          <p:nvPr>
            <p:ph type="ftr" sz="quarter" idx="11"/>
          </p:nvPr>
        </p:nvSpPr>
        <p:spPr>
          <a:ln/>
        </p:spPr>
        <p:txBody>
          <a:bodyPr/>
          <a:lstStyle>
            <a:lvl1pPr>
              <a:defRPr/>
            </a:lvl1pPr>
          </a:lstStyle>
          <a:p>
            <a:pPr>
              <a:defRPr/>
            </a:pPr>
            <a:endParaRPr lang="en-US">
              <a:solidFill>
                <a:prstClr val="white">
                  <a:shade val="50000"/>
                </a:prstClr>
              </a:solidFill>
            </a:endParaRPr>
          </a:p>
        </p:txBody>
      </p:sp>
      <p:sp>
        <p:nvSpPr>
          <p:cNvPr id="7" name="Rectangle 71"/>
          <p:cNvSpPr>
            <a:spLocks noGrp="1" noChangeArrowheads="1"/>
          </p:cNvSpPr>
          <p:nvPr>
            <p:ph type="sldNum" sz="quarter" idx="12"/>
          </p:nvPr>
        </p:nvSpPr>
        <p:spPr>
          <a:ln/>
        </p:spPr>
        <p:txBody>
          <a:bodyPr/>
          <a:lstStyle>
            <a:lvl1pPr>
              <a:defRPr/>
            </a:lvl1pPr>
          </a:lstStyle>
          <a:p>
            <a:pPr>
              <a:defRPr/>
            </a:pPr>
            <a:fld id="{5E382EBF-01E1-4834-A8D8-A2CE2AEB5269}" type="slidenum">
              <a:rPr lang="en-US">
                <a:solidFill>
                  <a:prstClr val="white">
                    <a:shade val="50000"/>
                  </a:prstClr>
                </a:solidFill>
              </a:rPr>
              <a:pPr>
                <a:defRPr/>
              </a:pPr>
              <a:t>‹#›</a:t>
            </a:fld>
            <a:endParaRPr lang="en-US">
              <a:solidFill>
                <a:prstClr val="white">
                  <a:shade val="50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8CCFD01-3D1A-4395-9F4E-F9B5E0E7EF9B}" type="datetimeFigureOut">
              <a:rPr lang="en-US" smtClean="0"/>
              <a:pPr/>
              <a:t>9/17/2010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3EC67B-F32D-4B3B-B132-08E6900A769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8CCFD01-3D1A-4395-9F4E-F9B5E0E7EF9B}" type="datetimeFigureOut">
              <a:rPr lang="en-US" smtClean="0"/>
              <a:pPr/>
              <a:t>9/17/2010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43EC67B-F32D-4B3B-B132-08E6900A769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8CCFD01-3D1A-4395-9F4E-F9B5E0E7EF9B}" type="datetimeFigureOut">
              <a:rPr lang="en-US" smtClean="0"/>
              <a:pPr/>
              <a:t>9/17/2010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43EC67B-F32D-4B3B-B132-08E6900A769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CCFD01-3D1A-4395-9F4E-F9B5E0E7EF9B}" type="datetimeFigureOut">
              <a:rPr lang="en-US" smtClean="0"/>
              <a:pPr/>
              <a:t>9/17/2010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43EC67B-F32D-4B3B-B132-08E6900A769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CCFD01-3D1A-4395-9F4E-F9B5E0E7EF9B}" type="datetimeFigureOut">
              <a:rPr lang="en-US" smtClean="0"/>
              <a:pPr/>
              <a:t>9/17/2010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3EC67B-F32D-4B3B-B132-08E6900A769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CCFD01-3D1A-4395-9F4E-F9B5E0E7EF9B}" type="datetimeFigureOut">
              <a:rPr lang="en-US" smtClean="0"/>
              <a:pPr/>
              <a:t>9/17/2010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3EC67B-F32D-4B3B-B132-08E6900A769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CCFD01-3D1A-4395-9F4E-F9B5E0E7EF9B}" type="datetimeFigureOut">
              <a:rPr lang="en-US" smtClean="0"/>
              <a:pPr/>
              <a:t>9/17/2010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3EC67B-F32D-4B3B-B132-08E6900A769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1027" name="Text Placeholder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latin typeface="Times" charset="0"/>
              </a:defRPr>
            </a:lvl1pPr>
          </a:lstStyle>
          <a:p>
            <a:pPr fontAlgn="base">
              <a:spcBef>
                <a:spcPct val="0"/>
              </a:spcBef>
              <a:spcAft>
                <a:spcPct val="0"/>
              </a:spcAft>
              <a:defRPr/>
            </a:pPr>
            <a:fld id="{B3072A58-C9E9-406B-921D-E7E933A39BDB}" type="datetime1">
              <a:rPr lang="en-US">
                <a:solidFill>
                  <a:prstClr val="white">
                    <a:shade val="50000"/>
                  </a:prstClr>
                </a:solidFill>
              </a:rPr>
              <a:pPr fontAlgn="base">
                <a:spcBef>
                  <a:spcPct val="0"/>
                </a:spcBef>
                <a:spcAft>
                  <a:spcPct val="0"/>
                </a:spcAft>
                <a:defRPr/>
              </a:pPr>
              <a:t>9/17/2010</a:t>
            </a:fld>
            <a:endParaRPr lang="en-US">
              <a:solidFill>
                <a:prstClr val="white">
                  <a:shade val="50000"/>
                </a:prstClr>
              </a:solidFill>
            </a:endParaRPr>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latin typeface="Times" charset="0"/>
              </a:defRPr>
            </a:lvl1pPr>
          </a:lstStyle>
          <a:p>
            <a:pPr fontAlgn="base">
              <a:spcBef>
                <a:spcPct val="0"/>
              </a:spcBef>
              <a:spcAft>
                <a:spcPct val="0"/>
              </a:spcAft>
              <a:defRPr/>
            </a:pPr>
            <a:endParaRPr lang="en-US">
              <a:solidFill>
                <a:prstClr val="white">
                  <a:shade val="50000"/>
                </a:prstClr>
              </a:solidFill>
            </a:endParaRPr>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latin typeface="Times" charset="0"/>
              </a:defRPr>
            </a:lvl1pPr>
          </a:lstStyle>
          <a:p>
            <a:pPr fontAlgn="base">
              <a:spcBef>
                <a:spcPct val="0"/>
              </a:spcBef>
              <a:spcAft>
                <a:spcPct val="0"/>
              </a:spcAft>
              <a:defRPr/>
            </a:pPr>
            <a:fld id="{CFFA0760-0D85-49F3-86AC-6DA5CA37F80D}" type="slidenum">
              <a:rPr lang="en-US">
                <a:solidFill>
                  <a:prstClr val="white">
                    <a:shade val="50000"/>
                  </a:prstClr>
                </a:solidFill>
              </a:rPr>
              <a:pPr fontAlgn="base">
                <a:spcBef>
                  <a:spcPct val="0"/>
                </a:spcBef>
                <a:spcAft>
                  <a:spcPct val="0"/>
                </a:spcAft>
                <a:defRPr/>
              </a:pPr>
              <a:t>‹#›</a:t>
            </a:fld>
            <a:endParaRPr lang="en-US">
              <a:solidFill>
                <a:prstClr val="white">
                  <a:shade val="50000"/>
                </a:prstClr>
              </a:solidFill>
            </a:endParaRP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1027" name="Text Placeholder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latin typeface="Times" charset="0"/>
              </a:defRPr>
            </a:lvl1pPr>
          </a:lstStyle>
          <a:p>
            <a:pPr fontAlgn="base">
              <a:spcBef>
                <a:spcPct val="0"/>
              </a:spcBef>
              <a:spcAft>
                <a:spcPct val="0"/>
              </a:spcAft>
              <a:defRPr/>
            </a:pPr>
            <a:fld id="{B3072A58-C9E9-406B-921D-E7E933A39BDB}" type="datetime1">
              <a:rPr lang="en-US">
                <a:solidFill>
                  <a:prstClr val="white">
                    <a:shade val="50000"/>
                  </a:prstClr>
                </a:solidFill>
              </a:rPr>
              <a:pPr fontAlgn="base">
                <a:spcBef>
                  <a:spcPct val="0"/>
                </a:spcBef>
                <a:spcAft>
                  <a:spcPct val="0"/>
                </a:spcAft>
                <a:defRPr/>
              </a:pPr>
              <a:t>9/17/2010</a:t>
            </a:fld>
            <a:endParaRPr lang="en-US">
              <a:solidFill>
                <a:prstClr val="white">
                  <a:shade val="50000"/>
                </a:prstClr>
              </a:solidFill>
            </a:endParaRPr>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latin typeface="Times" charset="0"/>
              </a:defRPr>
            </a:lvl1pPr>
          </a:lstStyle>
          <a:p>
            <a:pPr fontAlgn="base">
              <a:spcBef>
                <a:spcPct val="0"/>
              </a:spcBef>
              <a:spcAft>
                <a:spcPct val="0"/>
              </a:spcAft>
              <a:defRPr/>
            </a:pPr>
            <a:endParaRPr lang="en-US">
              <a:solidFill>
                <a:prstClr val="white">
                  <a:shade val="50000"/>
                </a:prstClr>
              </a:solidFill>
            </a:endParaRPr>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latin typeface="Times" charset="0"/>
              </a:defRPr>
            </a:lvl1pPr>
          </a:lstStyle>
          <a:p>
            <a:pPr fontAlgn="base">
              <a:spcBef>
                <a:spcPct val="0"/>
              </a:spcBef>
              <a:spcAft>
                <a:spcPct val="0"/>
              </a:spcAft>
              <a:defRPr/>
            </a:pPr>
            <a:fld id="{CFFA0760-0D85-49F3-86AC-6DA5CA37F80D}" type="slidenum">
              <a:rPr lang="en-US">
                <a:solidFill>
                  <a:prstClr val="white">
                    <a:shade val="50000"/>
                  </a:prstClr>
                </a:solidFill>
              </a:rPr>
              <a:pPr fontAlgn="base">
                <a:spcBef>
                  <a:spcPct val="0"/>
                </a:spcBef>
                <a:spcAft>
                  <a:spcPct val="0"/>
                </a:spcAft>
                <a:defRPr/>
              </a:pPr>
              <a:t>‹#›</a:t>
            </a:fld>
            <a:endParaRPr lang="en-US">
              <a:solidFill>
                <a:prstClr val="white">
                  <a:shade val="50000"/>
                </a:prstClr>
              </a:solidFill>
            </a:endParaRPr>
          </a:p>
        </p:txBody>
      </p:sp>
    </p:spTree>
  </p:cSld>
  <p:clrMap bg1="dk1" tx1="lt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hf hdr="0" ftr="0"/>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gif"/><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25.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8.xm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29.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9.xml"/><Relationship Id="rId1" Type="http://schemas.openxmlformats.org/officeDocument/2006/relationships/slideLayout" Target="../slideLayouts/slideLayout30.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0.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notesSlide" Target="../notesSlides/notesSlide31.xml"/><Relationship Id="rId1" Type="http://schemas.openxmlformats.org/officeDocument/2006/relationships/slideLayout" Target="../slideLayouts/slideLayout27.xml"/><Relationship Id="rId4" Type="http://schemas.openxmlformats.org/officeDocument/2006/relationships/image" Target="../media/image42.gif"/></Relationships>
</file>

<file path=ppt/slides/_rels/slide41.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notesSlide" Target="../notesSlides/notesSlide32.xml"/><Relationship Id="rId1" Type="http://schemas.openxmlformats.org/officeDocument/2006/relationships/slideLayout" Target="../slideLayouts/slideLayout25.xml"/></Relationships>
</file>

<file path=ppt/slides/_rels/slide4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3.xml"/><Relationship Id="rId1" Type="http://schemas.openxmlformats.org/officeDocument/2006/relationships/slideLayout" Target="../slideLayouts/slideLayout27.xml"/><Relationship Id="rId5" Type="http://schemas.openxmlformats.org/officeDocument/2006/relationships/hyperlink" Target="http://rammb.cira.colostate.edu/projects/svr_vis/sim_goesr/ch9_loop.asp" TargetMode="External"/><Relationship Id="rId4" Type="http://schemas.openxmlformats.org/officeDocument/2006/relationships/hyperlink" Target="http://rammb.cira.colostate.edu/projects/svr_vis/sim_goesr/ch13_loop.asp"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27.xml"/><Relationship Id="rId4" Type="http://schemas.openxmlformats.org/officeDocument/2006/relationships/image" Target="../media/image46.jpeg"/></Relationships>
</file>

<file path=ppt/slides/_rels/slide4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5.xml"/><Relationship Id="rId1" Type="http://schemas.openxmlformats.org/officeDocument/2006/relationships/slideLayout" Target="../slideLayouts/slideLayout3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1000" r="-11000"/>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457200" y="152400"/>
            <a:ext cx="8229600" cy="1706562"/>
          </a:xfrm>
        </p:spPr>
        <p:txBody>
          <a:bodyPr>
            <a:noAutofit/>
          </a:bodyPr>
          <a:lstStyle/>
          <a:p>
            <a:pPr eaLnBrk="1" fontAlgn="auto" hangingPunct="1">
              <a:spcAft>
                <a:spcPts val="0"/>
              </a:spcAft>
              <a:defRPr/>
            </a:pPr>
            <a:r>
              <a:rPr lang="en-US" sz="4800" b="1" dirty="0" smtClean="0">
                <a:solidFill>
                  <a:srgbClr val="C00000"/>
                </a:solidFill>
                <a:effectLst>
                  <a:outerShdw blurRad="38100" dist="38100" dir="2700000" algn="tl">
                    <a:srgbClr val="000000">
                      <a:alpha val="43137"/>
                    </a:srgbClr>
                  </a:outerShdw>
                </a:effectLst>
              </a:rPr>
              <a:t>Volcanoes, Volcanic Ash,</a:t>
            </a:r>
            <a:br>
              <a:rPr lang="en-US" sz="4800" b="1" dirty="0" smtClean="0">
                <a:solidFill>
                  <a:srgbClr val="C00000"/>
                </a:solidFill>
                <a:effectLst>
                  <a:outerShdw blurRad="38100" dist="38100" dir="2700000" algn="tl">
                    <a:srgbClr val="000000">
                      <a:alpha val="43137"/>
                    </a:srgbClr>
                  </a:outerShdw>
                </a:effectLst>
              </a:rPr>
            </a:br>
            <a:r>
              <a:rPr lang="en-US" sz="4800" b="1" dirty="0" smtClean="0">
                <a:solidFill>
                  <a:srgbClr val="C00000"/>
                </a:solidFill>
                <a:effectLst>
                  <a:outerShdw blurRad="38100" dist="38100" dir="2700000" algn="tl">
                    <a:srgbClr val="000000">
                      <a:alpha val="43137"/>
                    </a:srgbClr>
                  </a:outerShdw>
                </a:effectLst>
              </a:rPr>
              <a:t>Training and Other Stuff</a:t>
            </a:r>
          </a:p>
        </p:txBody>
      </p:sp>
      <p:sp>
        <p:nvSpPr>
          <p:cNvPr id="5" name="Subtitle 4"/>
          <p:cNvSpPr>
            <a:spLocks noGrp="1"/>
          </p:cNvSpPr>
          <p:nvPr>
            <p:ph type="subTitle" idx="4294967295"/>
          </p:nvPr>
        </p:nvSpPr>
        <p:spPr>
          <a:xfrm>
            <a:off x="1066800" y="2438400"/>
            <a:ext cx="6781800" cy="3352800"/>
          </a:xfrm>
        </p:spPr>
        <p:txBody>
          <a:bodyPr>
            <a:normAutofit fontScale="92500" lnSpcReduction="20000"/>
          </a:bodyPr>
          <a:lstStyle/>
          <a:p>
            <a:pPr algn="ctr">
              <a:buNone/>
            </a:pPr>
            <a:r>
              <a:rPr lang="en-US" sz="2400" b="1" dirty="0" smtClean="0">
                <a:cs typeface="Times New Roman" pitchFamily="18" charset="0"/>
              </a:rPr>
              <a:t>     </a:t>
            </a:r>
            <a:r>
              <a:rPr lang="en-US" sz="2400" b="1" dirty="0" smtClean="0">
                <a:solidFill>
                  <a:schemeClr val="bg1"/>
                </a:solidFill>
                <a:cs typeface="Times New Roman" pitchFamily="18" charset="0"/>
              </a:rPr>
              <a:t>Jeff Braun</a:t>
            </a:r>
            <a:r>
              <a:rPr lang="en-US" sz="2400" b="1" baseline="30000" dirty="0" smtClean="0">
                <a:solidFill>
                  <a:schemeClr val="bg1"/>
                </a:solidFill>
                <a:cs typeface="Times New Roman" pitchFamily="18" charset="0"/>
              </a:rPr>
              <a:t> (1)</a:t>
            </a:r>
            <a:r>
              <a:rPr lang="en-US" sz="2400" b="1" dirty="0" smtClean="0">
                <a:solidFill>
                  <a:schemeClr val="bg1"/>
                </a:solidFill>
                <a:cs typeface="Times New Roman" pitchFamily="18" charset="0"/>
              </a:rPr>
              <a:t> , Louie Grasso</a:t>
            </a:r>
            <a:r>
              <a:rPr lang="en-US" sz="2400" b="1" i="1" dirty="0" smtClean="0">
                <a:solidFill>
                  <a:schemeClr val="bg1"/>
                </a:solidFill>
                <a:cs typeface="Times New Roman" pitchFamily="18" charset="0"/>
              </a:rPr>
              <a:t/>
            </a:r>
            <a:br>
              <a:rPr lang="en-US" sz="2400" b="1" i="1" dirty="0" smtClean="0">
                <a:solidFill>
                  <a:schemeClr val="bg1"/>
                </a:solidFill>
                <a:cs typeface="Times New Roman" pitchFamily="18" charset="0"/>
              </a:rPr>
            </a:br>
            <a:r>
              <a:rPr lang="en-US" sz="2400" b="1" i="1" dirty="0" smtClean="0">
                <a:solidFill>
                  <a:schemeClr val="bg1"/>
                </a:solidFill>
                <a:cs typeface="Times New Roman" pitchFamily="18" charset="0"/>
              </a:rPr>
              <a:t>Cooperative Institute for Research in the Atmosphere, Fort Collins, Colorado</a:t>
            </a:r>
            <a:r>
              <a:rPr lang="en-US" sz="2400" b="1" dirty="0" smtClean="0">
                <a:solidFill>
                  <a:schemeClr val="bg1"/>
                </a:solidFill>
                <a:cs typeface="Times New Roman" pitchFamily="18" charset="0"/>
              </a:rPr>
              <a:t/>
            </a:r>
            <a:br>
              <a:rPr lang="en-US" sz="2400" b="1" dirty="0" smtClean="0">
                <a:solidFill>
                  <a:schemeClr val="bg1"/>
                </a:solidFill>
                <a:cs typeface="Times New Roman" pitchFamily="18" charset="0"/>
              </a:rPr>
            </a:br>
            <a:r>
              <a:rPr lang="en-US" sz="2400" b="1" dirty="0" smtClean="0">
                <a:solidFill>
                  <a:schemeClr val="bg1"/>
                </a:solidFill>
                <a:cs typeface="Times New Roman" pitchFamily="18" charset="0"/>
              </a:rPr>
              <a:t/>
            </a:r>
            <a:br>
              <a:rPr lang="en-US" sz="2400" b="1" dirty="0" smtClean="0">
                <a:solidFill>
                  <a:schemeClr val="bg1"/>
                </a:solidFill>
                <a:cs typeface="Times New Roman" pitchFamily="18" charset="0"/>
              </a:rPr>
            </a:br>
            <a:r>
              <a:rPr lang="en-US" sz="2400" b="1" dirty="0" smtClean="0">
                <a:solidFill>
                  <a:schemeClr val="bg1"/>
                </a:solidFill>
                <a:cs typeface="Times New Roman" pitchFamily="18" charset="0"/>
              </a:rPr>
              <a:t>Don </a:t>
            </a:r>
            <a:r>
              <a:rPr lang="en-US" sz="2400" b="1" dirty="0" err="1" smtClean="0">
                <a:solidFill>
                  <a:schemeClr val="bg1"/>
                </a:solidFill>
                <a:cs typeface="Times New Roman" pitchFamily="18" charset="0"/>
              </a:rPr>
              <a:t>Hillger</a:t>
            </a:r>
            <a:r>
              <a:rPr lang="en-US" sz="2400" b="1" dirty="0" smtClean="0">
                <a:solidFill>
                  <a:schemeClr val="bg1"/>
                </a:solidFill>
                <a:cs typeface="Times New Roman" pitchFamily="18" charset="0"/>
              </a:rPr>
              <a:t> </a:t>
            </a:r>
            <a:br>
              <a:rPr lang="en-US" sz="2400" b="1" dirty="0" smtClean="0">
                <a:solidFill>
                  <a:schemeClr val="bg1"/>
                </a:solidFill>
                <a:cs typeface="Times New Roman" pitchFamily="18" charset="0"/>
              </a:rPr>
            </a:br>
            <a:r>
              <a:rPr lang="en-US" sz="2400" b="1" i="1" dirty="0" smtClean="0">
                <a:solidFill>
                  <a:schemeClr val="bg1"/>
                </a:solidFill>
                <a:cs typeface="Times New Roman" pitchFamily="18" charset="0"/>
              </a:rPr>
              <a:t>NOAA/NESDIS/STAR/RAMMB, Fort Collins, Colorado</a:t>
            </a:r>
            <a:r>
              <a:rPr lang="en-US" sz="2400" b="1" dirty="0" smtClean="0">
                <a:solidFill>
                  <a:schemeClr val="bg1"/>
                </a:solidFill>
              </a:rPr>
              <a:t/>
            </a:r>
            <a:br>
              <a:rPr lang="en-US" sz="2400" b="1" dirty="0" smtClean="0">
                <a:solidFill>
                  <a:schemeClr val="bg1"/>
                </a:solidFill>
              </a:rPr>
            </a:br>
            <a:r>
              <a:rPr lang="en-US" sz="2400" b="1" dirty="0" smtClean="0">
                <a:solidFill>
                  <a:schemeClr val="bg1"/>
                </a:solidFill>
              </a:rPr>
              <a:t/>
            </a:r>
            <a:br>
              <a:rPr lang="en-US" sz="2400" b="1" dirty="0" smtClean="0">
                <a:solidFill>
                  <a:schemeClr val="bg1"/>
                </a:solidFill>
              </a:rPr>
            </a:br>
            <a:r>
              <a:rPr lang="en-US" sz="2400" b="1" u="sng" dirty="0" smtClean="0">
                <a:solidFill>
                  <a:schemeClr val="bg1"/>
                </a:solidFill>
                <a:cs typeface="Times New Roman" pitchFamily="18" charset="0"/>
              </a:rPr>
              <a:t>(1)</a:t>
            </a:r>
            <a:r>
              <a:rPr lang="en-US" sz="2400" b="1" dirty="0" smtClean="0">
                <a:solidFill>
                  <a:schemeClr val="bg1"/>
                </a:solidFill>
                <a:cs typeface="Times New Roman" pitchFamily="18" charset="0"/>
              </a:rPr>
              <a:t> </a:t>
            </a:r>
            <a:r>
              <a:rPr lang="en-US" sz="2400" b="1" i="1" dirty="0" smtClean="0">
                <a:solidFill>
                  <a:schemeClr val="bg1"/>
                </a:solidFill>
                <a:cs typeface="Times New Roman" pitchFamily="18" charset="0"/>
              </a:rPr>
              <a:t>Corresponding author address: </a:t>
            </a:r>
            <a:r>
              <a:rPr lang="en-US" sz="2400" b="1" dirty="0" smtClean="0">
                <a:solidFill>
                  <a:schemeClr val="bg1"/>
                </a:solidFill>
                <a:cs typeface="Times New Roman" pitchFamily="18" charset="0"/>
              </a:rPr>
              <a:t>Jeff Braun, CIRA/Colorado State University, 1375 Campus Delivery, Ft. Collins, CO 80523-1375</a:t>
            </a:r>
            <a:br>
              <a:rPr lang="en-US" sz="2400" b="1" dirty="0" smtClean="0">
                <a:solidFill>
                  <a:schemeClr val="bg1"/>
                </a:solidFill>
                <a:cs typeface="Times New Roman" pitchFamily="18" charset="0"/>
              </a:rPr>
            </a:br>
            <a:r>
              <a:rPr lang="en-US" sz="2400" b="1" dirty="0" smtClean="0">
                <a:solidFill>
                  <a:schemeClr val="bg1"/>
                </a:solidFill>
                <a:cs typeface="Times New Roman" pitchFamily="18" charset="0"/>
              </a:rPr>
              <a:t/>
            </a:r>
            <a:br>
              <a:rPr lang="en-US" sz="2400" b="1" dirty="0" smtClean="0">
                <a:solidFill>
                  <a:schemeClr val="bg1"/>
                </a:solidFill>
                <a:cs typeface="Times New Roman" pitchFamily="18" charset="0"/>
              </a:rPr>
            </a:br>
            <a:r>
              <a:rPr lang="en-US" sz="2400" b="1" dirty="0" smtClean="0">
                <a:solidFill>
                  <a:schemeClr val="bg1"/>
                </a:solidFill>
                <a:cs typeface="Times New Roman" pitchFamily="18" charset="0"/>
              </a:rPr>
              <a:t>email:  braun@cira.colostate.edu</a:t>
            </a:r>
            <a:endParaRPr lang="en-US" sz="2400" dirty="0">
              <a:solidFill>
                <a:schemeClr val="bg1"/>
              </a:solidFill>
            </a:endParaRPr>
          </a:p>
        </p:txBody>
      </p:sp>
      <p:pic>
        <p:nvPicPr>
          <p:cNvPr id="4" name="Picture 3" descr="cira_text_logo.jpg"/>
          <p:cNvPicPr>
            <a:picLocks noChangeAspect="1"/>
          </p:cNvPicPr>
          <p:nvPr/>
        </p:nvPicPr>
        <p:blipFill>
          <a:blip r:embed="rId4" cstate="print"/>
          <a:stretch>
            <a:fillRect/>
          </a:stretch>
        </p:blipFill>
        <p:spPr>
          <a:xfrm>
            <a:off x="152400" y="505691"/>
            <a:ext cx="1143000" cy="484909"/>
          </a:xfrm>
          <a:prstGeom prst="rect">
            <a:avLst/>
          </a:prstGeom>
        </p:spPr>
      </p:pic>
      <p:pic>
        <p:nvPicPr>
          <p:cNvPr id="6" name="Picture 5" descr="visit.gif"/>
          <p:cNvPicPr>
            <a:picLocks noChangeAspect="1"/>
          </p:cNvPicPr>
          <p:nvPr/>
        </p:nvPicPr>
        <p:blipFill>
          <a:blip r:embed="rId5" cstate="print"/>
          <a:stretch>
            <a:fillRect/>
          </a:stretch>
        </p:blipFill>
        <p:spPr>
          <a:xfrm>
            <a:off x="0" y="1219200"/>
            <a:ext cx="1438275" cy="514350"/>
          </a:xfrm>
          <a:prstGeom prst="rect">
            <a:avLst/>
          </a:prstGeom>
        </p:spPr>
      </p:pic>
      <p:pic>
        <p:nvPicPr>
          <p:cNvPr id="7" name="Picture 6" descr="shymet_logo_200.png"/>
          <p:cNvPicPr>
            <a:picLocks noChangeAspect="1"/>
          </p:cNvPicPr>
          <p:nvPr/>
        </p:nvPicPr>
        <p:blipFill>
          <a:blip r:embed="rId6" cstate="print"/>
          <a:stretch>
            <a:fillRect/>
          </a:stretch>
        </p:blipFill>
        <p:spPr>
          <a:xfrm>
            <a:off x="228600" y="1905000"/>
            <a:ext cx="997058" cy="6096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solidFill>
                  <a:srgbClr val="C00000"/>
                </a:solidFill>
                <a:effectLst>
                  <a:outerShdw blurRad="38100" dist="38100" dir="2700000" algn="tl">
                    <a:srgbClr val="000000">
                      <a:alpha val="43137"/>
                    </a:srgbClr>
                  </a:outerShdw>
                </a:effectLst>
              </a:rPr>
              <a:t>On the Ground</a:t>
            </a:r>
            <a:endParaRPr lang="en-US" dirty="0">
              <a:solidFill>
                <a:srgbClr val="C00000"/>
              </a:solidFill>
              <a:effectLst>
                <a:outerShdw blurRad="38100" dist="38100" dir="2700000" algn="tl">
                  <a:srgbClr val="000000">
                    <a:alpha val="43137"/>
                  </a:srgbClr>
                </a:outerShdw>
              </a:effectLst>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9/17/2010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10</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normAutofit/>
          </a:bodyPr>
          <a:lstStyle/>
          <a:p>
            <a:r>
              <a:rPr lang="en-US" dirty="0" smtClean="0">
                <a:solidFill>
                  <a:srgbClr val="C00000"/>
                </a:solidFill>
              </a:rPr>
              <a:t>In the Air</a:t>
            </a:r>
            <a:endParaRPr lang="en-US" dirty="0">
              <a:solidFill>
                <a:srgbClr val="C00000"/>
              </a:solidFill>
            </a:endParaRPr>
          </a:p>
        </p:txBody>
      </p:sp>
      <p:pic>
        <p:nvPicPr>
          <p:cNvPr id="6" name="Content Placeholder 5" descr="SnapShot_043413.jpg"/>
          <p:cNvPicPr>
            <a:picLocks noGrp="1" noChangeAspect="1"/>
          </p:cNvPicPr>
          <p:nvPr>
            <p:ph idx="1"/>
          </p:nvPr>
        </p:nvPicPr>
        <p:blipFill>
          <a:blip r:embed="rId3" cstate="print"/>
          <a:stretch>
            <a:fillRect/>
          </a:stretch>
        </p:blipFill>
        <p:spPr>
          <a:xfrm>
            <a:off x="152400" y="1066800"/>
            <a:ext cx="8839200" cy="54864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9/17/2010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11</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0000" r="-10000"/>
          </a:stretch>
        </a:blipFill>
        <a:effectLst/>
      </p:bgPr>
    </p:bg>
    <p:spTree>
      <p:nvGrpSpPr>
        <p:cNvPr id="1" name=""/>
        <p:cNvGrpSpPr/>
        <p:nvPr/>
      </p:nvGrpSpPr>
      <p:grpSpPr>
        <a:xfrm>
          <a:off x="0" y="0"/>
          <a:ext cx="0" cy="0"/>
          <a:chOff x="0" y="0"/>
          <a:chExt cx="0" cy="0"/>
        </a:xfrm>
      </p:grpSpPr>
      <p:sp>
        <p:nvSpPr>
          <p:cNvPr id="7173" name="Rectangle 2"/>
          <p:cNvSpPr>
            <a:spLocks noGrp="1" noChangeArrowheads="1"/>
          </p:cNvSpPr>
          <p:nvPr>
            <p:ph type="title"/>
          </p:nvPr>
        </p:nvSpPr>
        <p:spPr>
          <a:xfrm>
            <a:off x="457200" y="228600"/>
            <a:ext cx="8229600" cy="2590800"/>
          </a:xfrm>
        </p:spPr>
        <p:txBody>
          <a:bodyPr>
            <a:noAutofit/>
          </a:bodyPr>
          <a:lstStyle/>
          <a:p>
            <a:pPr eaLnBrk="1" fontAlgn="auto" hangingPunct="1">
              <a:spcAft>
                <a:spcPts val="0"/>
              </a:spcAft>
              <a:defRPr/>
            </a:pPr>
            <a:r>
              <a:rPr lang="en-US" sz="5400" dirty="0" smtClean="0">
                <a:solidFill>
                  <a:srgbClr val="C00000"/>
                </a:solidFill>
              </a:rPr>
              <a:t>Remote Sensing and Observations</a:t>
            </a:r>
          </a:p>
        </p:txBody>
      </p:sp>
      <p:sp>
        <p:nvSpPr>
          <p:cNvPr id="7170" name="Date Placeholder 3"/>
          <p:cNvSpPr>
            <a:spLocks noGrp="1"/>
          </p:cNvSpPr>
          <p:nvPr>
            <p:ph type="dt" sz="half" idx="10"/>
          </p:nvPr>
        </p:nvSpPr>
        <p:spPr/>
        <p:txBody>
          <a:bodyPr/>
          <a:lstStyle/>
          <a:p>
            <a:pPr>
              <a:defRPr/>
            </a:pPr>
            <a:fld id="{0624A230-B02C-434D-AF42-2C0DEB246EBA}" type="datetime1">
              <a:rPr lang="en-US">
                <a:solidFill>
                  <a:prstClr val="white">
                    <a:shade val="50000"/>
                  </a:prstClr>
                </a:solidFill>
              </a:rPr>
              <a:pPr>
                <a:defRPr/>
              </a:pPr>
              <a:t>9/17/2010</a:t>
            </a:fld>
            <a:endParaRPr lang="en-US">
              <a:solidFill>
                <a:prstClr val="white">
                  <a:shade val="50000"/>
                </a:prstClr>
              </a:solidFill>
            </a:endParaRPr>
          </a:p>
        </p:txBody>
      </p:sp>
      <p:sp>
        <p:nvSpPr>
          <p:cNvPr id="7172" name="Slide Number Placeholder 5"/>
          <p:cNvSpPr>
            <a:spLocks noGrp="1"/>
          </p:cNvSpPr>
          <p:nvPr>
            <p:ph type="sldNum" sz="quarter" idx="12"/>
          </p:nvPr>
        </p:nvSpPr>
        <p:spPr/>
        <p:txBody>
          <a:bodyPr/>
          <a:lstStyle/>
          <a:p>
            <a:pPr>
              <a:defRPr/>
            </a:pPr>
            <a:fld id="{606B7751-CC36-46E2-9E21-3C60F328E825}" type="slidenum">
              <a:rPr lang="en-US">
                <a:solidFill>
                  <a:prstClr val="white">
                    <a:shade val="50000"/>
                  </a:prstClr>
                </a:solidFill>
              </a:rPr>
              <a:pPr>
                <a:defRPr/>
              </a:pPr>
              <a:t>12</a:t>
            </a:fld>
            <a:endParaRPr lang="en-US">
              <a:solidFill>
                <a:prstClr val="white">
                  <a:shade val="50000"/>
                </a:prstClr>
              </a:solidFill>
            </a:endParaRPr>
          </a:p>
        </p:txBody>
      </p:sp>
      <p:sp>
        <p:nvSpPr>
          <p:cNvPr id="19462" name="TextBox 5"/>
          <p:cNvSpPr txBox="1">
            <a:spLocks noChangeArrowheads="1"/>
          </p:cNvSpPr>
          <p:nvPr/>
        </p:nvSpPr>
        <p:spPr bwMode="auto">
          <a:xfrm>
            <a:off x="533400" y="6248400"/>
            <a:ext cx="3300413" cy="24606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a:solidFill>
                  <a:prstClr val="black"/>
                </a:solidFill>
                <a:latin typeface="Times" pitchFamily="18" charset="0"/>
              </a:rPr>
              <a:t>Photo: Chris Newhall, USGS, Mt. Pinatubo, 11/27/1991</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30000" r="-29000" b="-3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191000" y="0"/>
            <a:ext cx="4953000" cy="3200400"/>
          </a:xfrm>
        </p:spPr>
        <p:txBody>
          <a:bodyPr>
            <a:noAutofit/>
          </a:bodyPr>
          <a:lstStyle/>
          <a:p>
            <a:pPr eaLnBrk="1" hangingPunct="1">
              <a:defRPr/>
            </a:pPr>
            <a:r>
              <a:rPr lang="en-US" sz="3600" dirty="0" smtClean="0">
                <a:solidFill>
                  <a:srgbClr val="FF0000"/>
                </a:solidFill>
              </a:rPr>
              <a:t>Satellite Observations, Data, Analysis and Products</a:t>
            </a:r>
            <a:endParaRPr lang="en-US" sz="3600" dirty="0">
              <a:solidFill>
                <a:srgbClr val="FF0000"/>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solidFill>
                  <a:prstClr val="white">
                    <a:shade val="50000"/>
                  </a:prstClr>
                </a:solidFill>
              </a:rPr>
              <a:pPr>
                <a:defRPr/>
              </a:pPr>
              <a:t>9/17/2010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72BDB1AE-0008-41A4-B691-4B3CCD2F407B}" type="slidenum">
              <a:rPr lang="en-US" smtClean="0">
                <a:solidFill>
                  <a:prstClr val="white">
                    <a:shade val="50000"/>
                  </a:prstClr>
                </a:solidFill>
              </a:rPr>
              <a:pPr>
                <a:defRPr/>
              </a:pPr>
              <a:t>13</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9/17/2010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14</a:t>
            </a:fld>
            <a:endParaRPr lang="en-US">
              <a:solidFill>
                <a:prstClr val="white">
                  <a:shade val="50000"/>
                </a:prstClr>
              </a:solidFill>
            </a:endParaRPr>
          </a:p>
        </p:txBody>
      </p:sp>
      <p:pic>
        <p:nvPicPr>
          <p:cNvPr id="4" name="Picture 3" descr="VSHSoufriereHills019_N7.jpg"/>
          <p:cNvPicPr>
            <a:picLocks noChangeAspect="1"/>
          </p:cNvPicPr>
          <p:nvPr/>
        </p:nvPicPr>
        <p:blipFill>
          <a:blip r:embed="rId3" cstate="print"/>
          <a:stretch>
            <a:fillRect/>
          </a:stretch>
        </p:blipFill>
        <p:spPr>
          <a:xfrm>
            <a:off x="0" y="0"/>
            <a:ext cx="9144000" cy="6858000"/>
          </a:xfrm>
          <a:prstGeom prst="rect">
            <a:avLst/>
          </a:prstGeom>
        </p:spPr>
      </p:pic>
      <p:sp>
        <p:nvSpPr>
          <p:cNvPr id="6" name="TextBox 5"/>
          <p:cNvSpPr txBox="1"/>
          <p:nvPr/>
        </p:nvSpPr>
        <p:spPr>
          <a:xfrm>
            <a:off x="5105400" y="1905000"/>
            <a:ext cx="3810000" cy="1200329"/>
          </a:xfrm>
          <a:prstGeom prst="rect">
            <a:avLst/>
          </a:prstGeom>
          <a:noFill/>
        </p:spPr>
        <p:txBody>
          <a:bodyPr wrap="square" rtlCol="0">
            <a:spAutoFit/>
          </a:bodyPr>
          <a:lstStyle/>
          <a:p>
            <a:r>
              <a:rPr lang="en-US" sz="3600" b="1" dirty="0" smtClean="0">
                <a:solidFill>
                  <a:srgbClr val="C00000"/>
                </a:solidFill>
                <a:effectLst>
                  <a:outerShdw blurRad="38100" dist="38100" dir="2700000" algn="tl">
                    <a:srgbClr val="000000">
                      <a:alpha val="43137"/>
                    </a:srgbClr>
                  </a:outerShdw>
                </a:effectLst>
                <a:latin typeface="+mj-lt"/>
              </a:rPr>
              <a:t>Observational Examples</a:t>
            </a:r>
            <a:endParaRPr lang="en-US" sz="3600" b="1" dirty="0">
              <a:solidFill>
                <a:srgbClr val="C00000"/>
              </a:solidFill>
              <a:effectLst>
                <a:outerShdw blurRad="38100" dist="38100" dir="2700000" algn="tl">
                  <a:srgbClr val="000000">
                    <a:alpha val="43137"/>
                  </a:srgbClr>
                </a:outerShdw>
              </a:effectLst>
              <a:latin typeface="+mj-l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8000" r="-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5257800" cy="1143000"/>
          </a:xfrm>
        </p:spPr>
        <p:txBody>
          <a:bodyPr>
            <a:normAutofit fontScale="90000"/>
          </a:bodyPr>
          <a:lstStyle/>
          <a:p>
            <a:r>
              <a:rPr lang="en-US" dirty="0" smtClean="0">
                <a:solidFill>
                  <a:srgbClr val="C00000"/>
                </a:solidFill>
              </a:rPr>
              <a:t>3.7 – 3.9 micron </a:t>
            </a:r>
            <a:br>
              <a:rPr lang="en-US" dirty="0" smtClean="0">
                <a:solidFill>
                  <a:srgbClr val="C00000"/>
                </a:solidFill>
              </a:rPr>
            </a:br>
            <a:r>
              <a:rPr lang="en-US" dirty="0" smtClean="0">
                <a:solidFill>
                  <a:srgbClr val="C00000"/>
                </a:solidFill>
              </a:rPr>
              <a:t>(Shortwave) IR</a:t>
            </a:r>
            <a:endParaRPr lang="en-US" dirty="0">
              <a:solidFill>
                <a:srgbClr val="C000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9/17/2010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15</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Split Window </a:t>
            </a:r>
            <a:r>
              <a:rPr lang="en-US" dirty="0" err="1" smtClean="0">
                <a:solidFill>
                  <a:srgbClr val="C00000"/>
                </a:solidFill>
                <a:effectLst>
                  <a:outerShdw blurRad="38100" dist="38100" dir="2700000" algn="tl">
                    <a:srgbClr val="000000">
                      <a:alpha val="43137"/>
                    </a:srgbClr>
                  </a:outerShdw>
                </a:effectLst>
              </a:rPr>
              <a:t>Longwave</a:t>
            </a:r>
            <a:r>
              <a:rPr lang="en-US" dirty="0" smtClean="0">
                <a:solidFill>
                  <a:srgbClr val="C00000"/>
                </a:solidFill>
                <a:effectLst>
                  <a:outerShdw blurRad="38100" dist="38100" dir="2700000" algn="tl">
                    <a:srgbClr val="000000">
                      <a:alpha val="43137"/>
                    </a:srgbClr>
                  </a:outerShdw>
                </a:effectLst>
              </a:rPr>
              <a:t> Difference</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SnapShot_051513.jpg"/>
          <p:cNvPicPr>
            <a:picLocks noGrp="1" noChangeAspect="1"/>
          </p:cNvPicPr>
          <p:nvPr>
            <p:ph idx="1"/>
          </p:nvPr>
        </p:nvPicPr>
        <p:blipFill>
          <a:blip r:embed="rId3" cstate="print"/>
          <a:stretch>
            <a:fillRect/>
          </a:stretch>
        </p:blipFill>
        <p:spPr>
          <a:xfrm>
            <a:off x="685800" y="1143000"/>
            <a:ext cx="7772400" cy="52578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9/17/2010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16</a:t>
            </a:fld>
            <a:endParaRPr lang="en-US">
              <a:solidFill>
                <a:prstClr val="white">
                  <a:shade val="50000"/>
                </a:prstClr>
              </a:solidFill>
            </a:endParaRPr>
          </a:p>
        </p:txBody>
      </p:sp>
      <p:sp>
        <p:nvSpPr>
          <p:cNvPr id="7" name="TextBox 6"/>
          <p:cNvSpPr txBox="1"/>
          <p:nvPr/>
        </p:nvSpPr>
        <p:spPr>
          <a:xfrm>
            <a:off x="4724400" y="5105400"/>
            <a:ext cx="3733800" cy="923330"/>
          </a:xfrm>
          <a:prstGeom prst="rect">
            <a:avLst/>
          </a:prstGeom>
          <a:noFill/>
        </p:spPr>
        <p:txBody>
          <a:bodyPr wrap="square" rtlCol="0">
            <a:spAutoFit/>
          </a:bodyPr>
          <a:lstStyle/>
          <a:p>
            <a:r>
              <a:rPr lang="en-US" b="1" dirty="0" smtClean="0">
                <a:solidFill>
                  <a:srgbClr val="FF0000"/>
                </a:solidFill>
              </a:rPr>
              <a:t>Image data from:  EUMETSAT  Data Processed by NESDIS</a:t>
            </a:r>
          </a:p>
          <a:p>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C00000"/>
                </a:solidFill>
                <a:effectLst>
                  <a:outerShdw blurRad="38100" dist="38100" dir="2700000" algn="tl">
                    <a:srgbClr val="000000">
                      <a:alpha val="43137"/>
                    </a:srgbClr>
                  </a:outerShdw>
                </a:effectLst>
              </a:rPr>
              <a:t>Meteosat-9 Ash and SO</a:t>
            </a:r>
            <a:r>
              <a:rPr lang="en-US" sz="2000" dirty="0" smtClean="0">
                <a:solidFill>
                  <a:srgbClr val="C00000"/>
                </a:solidFill>
                <a:effectLst>
                  <a:outerShdw blurRad="38100" dist="38100" dir="2700000" algn="tl">
                    <a:srgbClr val="000000">
                      <a:alpha val="43137"/>
                    </a:srgbClr>
                  </a:outerShdw>
                </a:effectLst>
              </a:rPr>
              <a:t>2 </a:t>
            </a:r>
            <a:br>
              <a:rPr lang="en-US" sz="2000" dirty="0" smtClean="0">
                <a:solidFill>
                  <a:srgbClr val="C00000"/>
                </a:solidFill>
                <a:effectLst>
                  <a:outerShdw blurRad="38100" dist="38100" dir="2700000" algn="tl">
                    <a:srgbClr val="000000">
                      <a:alpha val="43137"/>
                    </a:srgbClr>
                  </a:outerShdw>
                </a:effectLst>
              </a:rPr>
            </a:br>
            <a:r>
              <a:rPr lang="en-US" sz="2000" dirty="0" smtClean="0">
                <a:solidFill>
                  <a:srgbClr val="C00000"/>
                </a:solidFill>
                <a:effectLst>
                  <a:outerShdw blurRad="38100" dist="38100" dir="2700000" algn="tl">
                    <a:srgbClr val="000000">
                      <a:alpha val="43137"/>
                    </a:srgbClr>
                  </a:outerShdw>
                </a:effectLst>
              </a:rPr>
              <a:t>(Combined Multispectral Product)</a:t>
            </a:r>
            <a:endParaRPr lang="en-US" dirty="0">
              <a:solidFill>
                <a:srgbClr val="C00000"/>
              </a:solidFill>
              <a:effectLst>
                <a:outerShdw blurRad="38100" dist="38100" dir="2700000" algn="tl">
                  <a:srgbClr val="000000">
                    <a:alpha val="43137"/>
                  </a:srgbClr>
                </a:outerShdw>
              </a:effectLst>
            </a:endParaRPr>
          </a:p>
        </p:txBody>
      </p:sp>
      <p:pic>
        <p:nvPicPr>
          <p:cNvPr id="6" name="Content Placeholder 5" descr="SnapShot_043813.jpg"/>
          <p:cNvPicPr>
            <a:picLocks noGrp="1" noChangeAspect="1"/>
          </p:cNvPicPr>
          <p:nvPr>
            <p:ph idx="1"/>
          </p:nvPr>
        </p:nvPicPr>
        <p:blipFill>
          <a:blip r:embed="rId3" cstate="print"/>
          <a:stretch>
            <a:fillRect/>
          </a:stretch>
        </p:blipFill>
        <p:spPr>
          <a:xfrm>
            <a:off x="459132" y="1219200"/>
            <a:ext cx="8225736" cy="52578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9/17/2010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17</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1000" b="-8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381000" y="1447800"/>
            <a:ext cx="4495800" cy="1143000"/>
          </a:xfrm>
        </p:spPr>
        <p:txBody>
          <a:bodyPr>
            <a:normAutofit/>
          </a:bodyPr>
          <a:lstStyle/>
          <a:p>
            <a:r>
              <a:rPr lang="en-US" dirty="0" smtClean="0">
                <a:solidFill>
                  <a:srgbClr val="C00000"/>
                </a:solidFill>
              </a:rPr>
              <a:t>The Future </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9/17/2010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18</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defRPr/>
            </a:pPr>
            <a:r>
              <a:rPr lang="en-US" dirty="0" smtClean="0">
                <a:solidFill>
                  <a:srgbClr val="C00000"/>
                </a:solidFill>
              </a:rPr>
              <a:t>Aircraft Observations</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A815DA9C-0A41-4C4B-825B-CB5B9A0C5D1D}" type="datetime1">
              <a:rPr lang="en-US" smtClean="0">
                <a:solidFill>
                  <a:prstClr val="white">
                    <a:shade val="50000"/>
                  </a:prstClr>
                </a:solidFill>
              </a:rPr>
              <a:pPr>
                <a:defRPr/>
              </a:pPr>
              <a:t>9/17/2010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8251EE42-F7CE-4FA5-B28A-ADE650557F03}" type="slidenum">
              <a:rPr lang="en-US" smtClean="0">
                <a:solidFill>
                  <a:prstClr val="white">
                    <a:shade val="50000"/>
                  </a:prstClr>
                </a:solidFill>
              </a:rPr>
              <a:pPr>
                <a:defRPr/>
              </a:pPr>
              <a:t>19</a:t>
            </a:fld>
            <a:endParaRPr lang="en-US">
              <a:solidFill>
                <a:prstClr val="white">
                  <a:shade val="50000"/>
                </a:prstClr>
              </a:solidFill>
            </a:endParaRPr>
          </a:p>
        </p:txBody>
      </p:sp>
      <p:sp>
        <p:nvSpPr>
          <p:cNvPr id="40966" name="TextBox 6"/>
          <p:cNvSpPr txBox="1">
            <a:spLocks noChangeArrowheads="1"/>
          </p:cNvSpPr>
          <p:nvPr/>
        </p:nvSpPr>
        <p:spPr bwMode="auto">
          <a:xfrm>
            <a:off x="5867400" y="6324600"/>
            <a:ext cx="2935288" cy="24606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1000">
                <a:solidFill>
                  <a:prstClr val="white"/>
                </a:solidFill>
                <a:latin typeface="Times" pitchFamily="18" charset="0"/>
              </a:rPr>
              <a:t>Photo: Courtesy Burke Mees and Alaska Airlines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7001">
              <a:srgbClr val="E6E6E6"/>
            </a:gs>
            <a:gs pos="32001">
              <a:srgbClr val="7D8496"/>
            </a:gs>
            <a:gs pos="47000">
              <a:srgbClr val="E6E6E6"/>
            </a:gs>
            <a:gs pos="85001">
              <a:srgbClr val="7D8496"/>
            </a:gs>
            <a:gs pos="100000">
              <a:srgbClr val="E6E6E6"/>
            </a:gs>
          </a:gsLst>
          <a:lin ang="3600000" scaled="0"/>
        </a:gra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smtClean="0">
                <a:solidFill>
                  <a:srgbClr val="C00000"/>
                </a:solidFill>
                <a:effectLst>
                  <a:outerShdw blurRad="38100" dist="38100" dir="2700000" algn="tl">
                    <a:srgbClr val="000000">
                      <a:alpha val="43137"/>
                    </a:srgbClr>
                  </a:outerShdw>
                </a:effectLst>
              </a:rPr>
              <a:t>Some Things to Think About</a:t>
            </a:r>
            <a:endParaRPr lang="en-US" b="1" dirty="0">
              <a:solidFill>
                <a:srgbClr val="C00000"/>
              </a:solidFill>
              <a:effectLst>
                <a:outerShdw blurRad="38100" dist="38100" dir="2700000" algn="tl">
                  <a:srgbClr val="000000">
                    <a:alpha val="43137"/>
                  </a:srgbClr>
                </a:outerShdw>
              </a:effectLst>
            </a:endParaRPr>
          </a:p>
        </p:txBody>
      </p:sp>
      <p:sp>
        <p:nvSpPr>
          <p:cNvPr id="4" name="Content Placeholder 3"/>
          <p:cNvSpPr>
            <a:spLocks noGrp="1"/>
          </p:cNvSpPr>
          <p:nvPr>
            <p:ph idx="1"/>
          </p:nvPr>
        </p:nvSpPr>
        <p:spPr/>
        <p:txBody>
          <a:bodyPr>
            <a:normAutofit lnSpcReduction="10000"/>
          </a:bodyPr>
          <a:lstStyle/>
          <a:p>
            <a:r>
              <a:rPr lang="en-US" b="1" dirty="0" smtClean="0"/>
              <a:t>It’s a bit early for Iceland volcano jokes. We should wait awhile for the dust to settle.</a:t>
            </a:r>
          </a:p>
          <a:p>
            <a:r>
              <a:rPr lang="en-US" b="1" dirty="0" smtClean="0"/>
              <a:t>Waiter, there's volcanic ash in my soup. I know, it's a no-fly zone.</a:t>
            </a:r>
          </a:p>
          <a:p>
            <a:r>
              <a:rPr lang="en-US" b="1" dirty="0" smtClean="0"/>
              <a:t>To minimize loss and damage in a volcanic eruption…try not to own things.</a:t>
            </a:r>
          </a:p>
          <a:p>
            <a:r>
              <a:rPr lang="en-US" b="1" dirty="0" smtClean="0"/>
              <a:t>Practice your burrowing underground or out-from-under 20 tons of ash skills ahead of time.</a:t>
            </a:r>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solidFill>
                  <a:srgbClr val="C00000"/>
                </a:solidFill>
              </a:rPr>
              <a:t>Early Detection with RADAR</a:t>
            </a:r>
            <a:endParaRPr lang="en-US" dirty="0">
              <a:solidFill>
                <a:srgbClr val="C00000"/>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9/17/2010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20</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Things to Remember</a:t>
            </a:r>
            <a:endParaRPr lang="en-US" dirty="0">
              <a:solidFill>
                <a:srgbClr val="C00000"/>
              </a:solidFill>
            </a:endParaRPr>
          </a:p>
        </p:txBody>
      </p:sp>
      <p:sp>
        <p:nvSpPr>
          <p:cNvPr id="44035" name="Content Placeholder 2"/>
          <p:cNvSpPr>
            <a:spLocks noGrp="1"/>
          </p:cNvSpPr>
          <p:nvPr>
            <p:ph idx="1"/>
          </p:nvPr>
        </p:nvSpPr>
        <p:spPr/>
        <p:txBody>
          <a:bodyPr/>
          <a:lstStyle/>
          <a:p>
            <a:pPr eaLnBrk="1" hangingPunct="1"/>
            <a:r>
              <a:rPr lang="en-US" dirty="0" smtClean="0">
                <a:solidFill>
                  <a:schemeClr val="bg1"/>
                </a:solidFill>
              </a:rPr>
              <a:t>No detection technique by itself works for all cases.</a:t>
            </a:r>
          </a:p>
          <a:p>
            <a:pPr eaLnBrk="1" hangingPunct="1"/>
            <a:r>
              <a:rPr lang="en-US" dirty="0" smtClean="0">
                <a:solidFill>
                  <a:schemeClr val="bg1"/>
                </a:solidFill>
              </a:rPr>
              <a:t>Techniques should be combined to get the best overall ash cloud detection.</a:t>
            </a:r>
          </a:p>
          <a:p>
            <a:pPr eaLnBrk="1" hangingPunct="1"/>
            <a:r>
              <a:rPr lang="en-US" dirty="0" smtClean="0">
                <a:solidFill>
                  <a:schemeClr val="bg1"/>
                </a:solidFill>
              </a:rPr>
              <a:t>Inherent limitations for all detection methods: </a:t>
            </a:r>
          </a:p>
          <a:p>
            <a:pPr lvl="1" eaLnBrk="1" hangingPunct="1"/>
            <a:r>
              <a:rPr lang="en-US" sz="2800" dirty="0" smtClean="0">
                <a:solidFill>
                  <a:schemeClr val="bg1"/>
                </a:solidFill>
              </a:rPr>
              <a:t>Obstruction by meteorological cloud</a:t>
            </a:r>
          </a:p>
          <a:p>
            <a:pPr lvl="1" eaLnBrk="1" hangingPunct="1"/>
            <a:r>
              <a:rPr lang="en-US" sz="2800" dirty="0" smtClean="0">
                <a:solidFill>
                  <a:schemeClr val="bg1"/>
                </a:solidFill>
              </a:rPr>
              <a:t>Ambiguity  in atmospheric data due to the regional conditions of the Earth’s surface below</a:t>
            </a:r>
          </a:p>
          <a:p>
            <a:pPr lvl="1" eaLnBrk="1" hangingPunct="1"/>
            <a:r>
              <a:rPr lang="en-US" sz="2800" dirty="0" smtClean="0">
                <a:solidFill>
                  <a:schemeClr val="bg1"/>
                </a:solidFill>
              </a:rPr>
              <a:t>Low ash content plumes (or thin ash clouds)</a:t>
            </a:r>
          </a:p>
          <a:p>
            <a:pPr eaLnBrk="1" hangingPunct="1">
              <a:buNone/>
            </a:pPr>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9/17/2010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4834FCE0-3E97-48E2-9477-01FC21F045D0}" type="slidenum">
              <a:rPr lang="en-US" smtClean="0">
                <a:solidFill>
                  <a:prstClr val="white">
                    <a:shade val="50000"/>
                  </a:prstClr>
                </a:solidFill>
              </a:rPr>
              <a:pPr>
                <a:defRPr/>
              </a:pPr>
              <a:t>21</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sz="4400" dirty="0" smtClean="0">
                <a:solidFill>
                  <a:srgbClr val="C00000"/>
                </a:solidFill>
                <a:effectLst>
                  <a:outerShdw blurRad="38100" dist="38100" dir="2700000" algn="tl">
                    <a:srgbClr val="000000">
                      <a:alpha val="43137"/>
                    </a:srgbClr>
                  </a:outerShdw>
                </a:effectLst>
              </a:rPr>
              <a:t>Modeling: </a:t>
            </a:r>
            <a:br>
              <a:rPr lang="en-US" sz="4400" dirty="0" smtClean="0">
                <a:solidFill>
                  <a:srgbClr val="C00000"/>
                </a:solidFill>
                <a:effectLst>
                  <a:outerShdw blurRad="38100" dist="38100" dir="2700000" algn="tl">
                    <a:srgbClr val="000000">
                      <a:alpha val="43137"/>
                    </a:srgbClr>
                  </a:outerShdw>
                </a:effectLst>
              </a:rPr>
            </a:br>
            <a:r>
              <a:rPr lang="en-US" sz="4400" dirty="0" smtClean="0">
                <a:solidFill>
                  <a:srgbClr val="C00000"/>
                </a:solidFill>
                <a:effectLst>
                  <a:outerShdw blurRad="38100" dist="38100" dir="2700000" algn="tl">
                    <a:srgbClr val="000000">
                      <a:alpha val="43137"/>
                    </a:srgbClr>
                  </a:outerShdw>
                </a:effectLst>
              </a:rPr>
              <a:t>Volcanic Ash/Gas Movement</a:t>
            </a:r>
            <a:endParaRPr lang="en-US" dirty="0"/>
          </a:p>
        </p:txBody>
      </p:sp>
      <p:pic>
        <p:nvPicPr>
          <p:cNvPr id="10" name="Content Placeholder 9" descr="TrajFCMay7.jpg"/>
          <p:cNvPicPr>
            <a:picLocks noGrp="1" noChangeAspect="1"/>
          </p:cNvPicPr>
          <p:nvPr>
            <p:ph idx="1"/>
          </p:nvPr>
        </p:nvPicPr>
        <p:blipFill>
          <a:blip r:embed="rId2" cstate="print"/>
          <a:stretch>
            <a:fillRect/>
          </a:stretch>
        </p:blipFill>
        <p:spPr>
          <a:xfrm>
            <a:off x="457200" y="1600200"/>
            <a:ext cx="8229600" cy="49530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9/17/2010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22</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1143000"/>
          </a:xfrm>
        </p:spPr>
        <p:txBody>
          <a:bodyPr/>
          <a:lstStyle/>
          <a:p>
            <a:r>
              <a:rPr lang="en-US" dirty="0" smtClean="0">
                <a:solidFill>
                  <a:srgbClr val="C00000"/>
                </a:solidFill>
              </a:rPr>
              <a:t>Hypothetical Scenarios</a:t>
            </a:r>
            <a:endParaRPr lang="en-US" dirty="0">
              <a:solidFill>
                <a:srgbClr val="C00000"/>
              </a:solidFill>
            </a:endParaRPr>
          </a:p>
        </p:txBody>
      </p:sp>
      <p:pic>
        <p:nvPicPr>
          <p:cNvPr id="9" name="Content Placeholder 8" descr="LassenTrajectory07212010_00Zplus48resize.jpg"/>
          <p:cNvPicPr>
            <a:picLocks noGrp="1" noChangeAspect="1"/>
          </p:cNvPicPr>
          <p:nvPr>
            <p:ph sz="half" idx="1"/>
          </p:nvPr>
        </p:nvPicPr>
        <p:blipFill>
          <a:blip r:embed="rId3" cstate="print"/>
          <a:stretch>
            <a:fillRect/>
          </a:stretch>
        </p:blipFill>
        <p:spPr>
          <a:xfrm>
            <a:off x="152400" y="1143000"/>
            <a:ext cx="4419600" cy="5334000"/>
          </a:xfrm>
        </p:spPr>
      </p:pic>
      <p:pic>
        <p:nvPicPr>
          <p:cNvPr id="10" name="Content Placeholder 9" descr="LongValleyTrajectory07212010_00Zplus48resize.jpg"/>
          <p:cNvPicPr>
            <a:picLocks noGrp="1" noChangeAspect="1"/>
          </p:cNvPicPr>
          <p:nvPr>
            <p:ph sz="half" idx="2"/>
          </p:nvPr>
        </p:nvPicPr>
        <p:blipFill>
          <a:blip r:embed="rId4" cstate="print"/>
          <a:stretch>
            <a:fillRect/>
          </a:stretch>
        </p:blipFill>
        <p:spPr>
          <a:xfrm>
            <a:off x="4648200" y="1143000"/>
            <a:ext cx="4343400" cy="5334000"/>
          </a:xfrm>
        </p:spPr>
      </p:pic>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9/17/2010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23</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590800"/>
            <a:ext cx="8229600" cy="1782762"/>
          </a:xfrm>
        </p:spPr>
        <p:txBody>
          <a:bodyPr>
            <a:normAutofit/>
          </a:bodyPr>
          <a:lstStyle/>
          <a:p>
            <a:r>
              <a:rPr lang="en-US" dirty="0" smtClean="0">
                <a:solidFill>
                  <a:srgbClr val="C00000"/>
                </a:solidFill>
              </a:rPr>
              <a:t>Volcanoes/Volcanic Ash Part 2</a:t>
            </a:r>
            <a:endParaRPr lang="en-US" dirty="0">
              <a:solidFill>
                <a:srgbClr val="C00000"/>
              </a:solidFill>
            </a:endParaRPr>
          </a:p>
        </p:txBody>
      </p:sp>
      <p:sp>
        <p:nvSpPr>
          <p:cNvPr id="5" name="Date Placeholder 4"/>
          <p:cNvSpPr>
            <a:spLocks noGrp="1"/>
          </p:cNvSpPr>
          <p:nvPr>
            <p:ph type="dt" sz="half" idx="10"/>
          </p:nvPr>
        </p:nvSpPr>
        <p:spPr/>
        <p:txBody>
          <a:bodyPr/>
          <a:lstStyle/>
          <a:p>
            <a:pPr>
              <a:defRPr/>
            </a:pPr>
            <a:fld id="{3D090041-2E4E-478B-BFDC-C5DB2A29F9C2}" type="datetime1">
              <a:rPr lang="en-US" smtClean="0">
                <a:solidFill>
                  <a:prstClr val="white">
                    <a:shade val="50000"/>
                  </a:prstClr>
                </a:solidFill>
              </a:rPr>
              <a:pPr>
                <a:defRPr/>
              </a:pPr>
              <a:t>9/17/2010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64CD284C-C0F3-4478-B002-08FD6F7DEC2B}" type="slidenum">
              <a:rPr lang="en-US" smtClean="0">
                <a:solidFill>
                  <a:prstClr val="white">
                    <a:shade val="50000"/>
                  </a:prstClr>
                </a:solidFill>
              </a:rPr>
              <a:pPr>
                <a:defRPr/>
              </a:pPr>
              <a:t>24</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p:txBody>
          <a:bodyPr/>
          <a:lstStyle/>
          <a:p>
            <a:pPr eaLnBrk="1" hangingPunct="1">
              <a:defRPr/>
            </a:pPr>
            <a:r>
              <a:rPr lang="en-US" dirty="0" smtClean="0">
                <a:solidFill>
                  <a:srgbClr val="C00000"/>
                </a:solidFill>
                <a:effectLst>
                  <a:outerShdw blurRad="38100" dist="38100" dir="2700000" algn="tl">
                    <a:srgbClr val="000000">
                      <a:alpha val="43137"/>
                    </a:srgbClr>
                  </a:outerShdw>
                </a:effectLst>
              </a:rPr>
              <a:t>Case Study (Redoubt 2009?)</a:t>
            </a:r>
          </a:p>
        </p:txBody>
      </p:sp>
      <p:pic>
        <p:nvPicPr>
          <p:cNvPr id="6147" name="Picture 4"/>
          <p:cNvPicPr>
            <a:picLocks noGrp="1" noChangeAspect="1" noChangeArrowheads="1"/>
          </p:cNvPicPr>
          <p:nvPr>
            <p:ph type="body" idx="1"/>
          </p:nvPr>
        </p:nvPicPr>
        <p:blipFill>
          <a:blip r:embed="rId3" cstate="print"/>
          <a:srcRect/>
          <a:stretch>
            <a:fillRect/>
          </a:stretch>
        </p:blipFill>
        <p:spPr>
          <a:xfrm>
            <a:off x="228600" y="3124200"/>
            <a:ext cx="4857750" cy="3224213"/>
          </a:xfrm>
          <a:noFill/>
        </p:spPr>
      </p:pic>
      <p:pic>
        <p:nvPicPr>
          <p:cNvPr id="6148" name="Picture 5"/>
          <p:cNvPicPr>
            <a:picLocks noChangeAspect="1" noChangeArrowheads="1"/>
          </p:cNvPicPr>
          <p:nvPr/>
        </p:nvPicPr>
        <p:blipFill>
          <a:blip r:embed="rId4" cstate="print"/>
          <a:srcRect/>
          <a:stretch>
            <a:fillRect/>
          </a:stretch>
        </p:blipFill>
        <p:spPr bwMode="auto">
          <a:xfrm>
            <a:off x="4953000" y="1752600"/>
            <a:ext cx="3886200" cy="2611438"/>
          </a:xfrm>
          <a:prstGeom prst="rect">
            <a:avLst/>
          </a:prstGeom>
          <a:noFill/>
          <a:ln w="9525">
            <a:noFill/>
            <a:miter lim="800000"/>
            <a:headEnd/>
            <a:tailEnd/>
          </a:ln>
        </p:spPr>
      </p:pic>
      <p:sp>
        <p:nvSpPr>
          <p:cNvPr id="6149" name="Text Box 6"/>
          <p:cNvSpPr txBox="1">
            <a:spLocks noChangeArrowheads="1"/>
          </p:cNvSpPr>
          <p:nvPr/>
        </p:nvSpPr>
        <p:spPr bwMode="auto">
          <a:xfrm>
            <a:off x="5791200" y="4495800"/>
            <a:ext cx="2209800" cy="366713"/>
          </a:xfrm>
          <a:prstGeom prst="rect">
            <a:avLst/>
          </a:prstGeom>
          <a:noFill/>
          <a:ln w="9525">
            <a:noFill/>
            <a:miter lim="800000"/>
            <a:headEnd/>
            <a:tailEnd/>
          </a:ln>
        </p:spPr>
        <p:txBody>
          <a:bodyPr>
            <a:spAutoFit/>
          </a:bodyPr>
          <a:lstStyle/>
          <a:p>
            <a:pPr algn="ctr">
              <a:spcBef>
                <a:spcPct val="50000"/>
              </a:spcBef>
            </a:pPr>
            <a:r>
              <a:rPr lang="en-US" dirty="0">
                <a:solidFill>
                  <a:schemeClr val="bg1"/>
                </a:solidFill>
              </a:rPr>
              <a:t>April 21, 1990</a:t>
            </a:r>
          </a:p>
        </p:txBody>
      </p:sp>
      <p:sp>
        <p:nvSpPr>
          <p:cNvPr id="6150" name="Text Box 7"/>
          <p:cNvSpPr txBox="1">
            <a:spLocks noChangeArrowheads="1"/>
          </p:cNvSpPr>
          <p:nvPr/>
        </p:nvSpPr>
        <p:spPr bwMode="auto">
          <a:xfrm>
            <a:off x="1524000" y="2590800"/>
            <a:ext cx="2209800" cy="366713"/>
          </a:xfrm>
          <a:prstGeom prst="rect">
            <a:avLst/>
          </a:prstGeom>
          <a:noFill/>
          <a:ln w="9525">
            <a:noFill/>
            <a:miter lim="800000"/>
            <a:headEnd/>
            <a:tailEnd/>
          </a:ln>
        </p:spPr>
        <p:txBody>
          <a:bodyPr>
            <a:spAutoFit/>
          </a:bodyPr>
          <a:lstStyle/>
          <a:p>
            <a:pPr>
              <a:spcBef>
                <a:spcPct val="50000"/>
              </a:spcBef>
            </a:pPr>
            <a:r>
              <a:rPr lang="en-US" dirty="0">
                <a:solidFill>
                  <a:schemeClr val="bg1"/>
                </a:solidFill>
              </a:rPr>
              <a:t>November 7, 2008</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44562"/>
          </a:xfrm>
        </p:spPr>
        <p:txBody>
          <a:bodyPr/>
          <a:lstStyle/>
          <a:p>
            <a:pPr eaLnBrk="1" hangingPunct="1">
              <a:defRPr/>
            </a:pPr>
            <a:r>
              <a:rPr lang="en-US" dirty="0" smtClean="0">
                <a:solidFill>
                  <a:srgbClr val="C00000"/>
                </a:solidFill>
              </a:rPr>
              <a:t>Organizations Involved</a:t>
            </a:r>
            <a:endParaRPr lang="en-US" dirty="0">
              <a:solidFill>
                <a:srgbClr val="C00000"/>
              </a:solidFill>
            </a:endParaRPr>
          </a:p>
        </p:txBody>
      </p:sp>
      <p:sp>
        <p:nvSpPr>
          <p:cNvPr id="57347" name="Content Placeholder 2"/>
          <p:cNvSpPr>
            <a:spLocks noGrp="1"/>
          </p:cNvSpPr>
          <p:nvPr>
            <p:ph idx="1"/>
          </p:nvPr>
        </p:nvSpPr>
        <p:spPr>
          <a:xfrm>
            <a:off x="457200" y="1371600"/>
            <a:ext cx="8229600" cy="4724400"/>
          </a:xfrm>
        </p:spPr>
        <p:txBody>
          <a:bodyPr/>
          <a:lstStyle/>
          <a:p>
            <a:pPr eaLnBrk="1" hangingPunct="1"/>
            <a:r>
              <a:rPr lang="en-US" dirty="0" smtClean="0">
                <a:solidFill>
                  <a:schemeClr val="bg1"/>
                </a:solidFill>
              </a:rPr>
              <a:t>Department of Commerce (DOC), National Oceanic and Atmospheric Administration (NOAA)</a:t>
            </a:r>
          </a:p>
          <a:p>
            <a:pPr lvl="1" eaLnBrk="1" hangingPunct="1">
              <a:lnSpc>
                <a:spcPct val="80000"/>
              </a:lnSpc>
            </a:pPr>
            <a:r>
              <a:rPr lang="en-US" dirty="0" smtClean="0">
                <a:solidFill>
                  <a:schemeClr val="bg1"/>
                </a:solidFill>
              </a:rPr>
              <a:t>National Weather Service (NWS) Anchorage and Washington DC Volcanic Ash Advisory Center(s) (VAAC)</a:t>
            </a:r>
          </a:p>
          <a:p>
            <a:pPr lvl="1" eaLnBrk="1" hangingPunct="1">
              <a:lnSpc>
                <a:spcPct val="80000"/>
              </a:lnSpc>
            </a:pPr>
            <a:r>
              <a:rPr lang="en-US" dirty="0" smtClean="0">
                <a:solidFill>
                  <a:schemeClr val="bg1"/>
                </a:solidFill>
              </a:rPr>
              <a:t>National Environmental Satellite, Data, and Information Service (NESDIS)</a:t>
            </a:r>
          </a:p>
          <a:p>
            <a:pPr lvl="1" eaLnBrk="1" hangingPunct="1">
              <a:lnSpc>
                <a:spcPct val="80000"/>
              </a:lnSpc>
            </a:pPr>
            <a:r>
              <a:rPr lang="en-US" dirty="0" smtClean="0">
                <a:solidFill>
                  <a:schemeClr val="bg1"/>
                </a:solidFill>
              </a:rPr>
              <a:t>Air Research Laboratory (ARL) – Modeling</a:t>
            </a:r>
          </a:p>
          <a:p>
            <a:pPr eaLnBrk="1" hangingPunct="1"/>
            <a:r>
              <a:rPr lang="en-US" dirty="0" smtClean="0">
                <a:solidFill>
                  <a:schemeClr val="bg1"/>
                </a:solidFill>
              </a:rPr>
              <a:t>US Geological Survey (USGS)/US Volcano Observatories (AVO)</a:t>
            </a:r>
          </a:p>
          <a:p>
            <a:pPr eaLnBrk="1" hangingPunct="1">
              <a:buNone/>
            </a:pPr>
            <a:endParaRPr lang="en-US" dirty="0" smtClean="0">
              <a:solidFill>
                <a:schemeClr val="bg1"/>
              </a:solidFill>
            </a:endParaRPr>
          </a:p>
          <a:p>
            <a:pPr eaLnBrk="1" hangingPunct="1"/>
            <a:endParaRPr lang="en-US" dirty="0"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9/17/2010</a:t>
            </a:fld>
            <a:endParaRPr lang="en-US" dirty="0">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A366C828-CC82-40CF-98B1-17E5298F8928}" type="slidenum">
              <a:rPr lang="en-US" smtClean="0">
                <a:solidFill>
                  <a:prstClr val="white">
                    <a:shade val="50000"/>
                  </a:prstClr>
                </a:solidFill>
              </a:rPr>
              <a:pPr>
                <a:defRPr/>
              </a:pPr>
              <a:t>26</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solidFill>
                  <a:srgbClr val="C00000"/>
                </a:solidFill>
              </a:rPr>
              <a:t>The Original Goals (1995)</a:t>
            </a:r>
            <a:endParaRPr lang="en-US" dirty="0">
              <a:solidFill>
                <a:srgbClr val="C00000"/>
              </a:solidFill>
            </a:endParaRPr>
          </a:p>
        </p:txBody>
      </p:sp>
      <p:sp>
        <p:nvSpPr>
          <p:cNvPr id="61443" name="Content Placeholder 2"/>
          <p:cNvSpPr>
            <a:spLocks noGrp="1"/>
          </p:cNvSpPr>
          <p:nvPr>
            <p:ph idx="1"/>
          </p:nvPr>
        </p:nvSpPr>
        <p:spPr/>
        <p:txBody>
          <a:bodyPr/>
          <a:lstStyle/>
          <a:p>
            <a:pPr eaLnBrk="1" hangingPunct="1">
              <a:lnSpc>
                <a:spcPct val="90000"/>
              </a:lnSpc>
            </a:pPr>
            <a:r>
              <a:rPr lang="en-US" smtClean="0">
                <a:solidFill>
                  <a:schemeClr val="bg1"/>
                </a:solidFill>
              </a:rPr>
              <a:t>Original goals of NWS Volcanic Ash Program listed in Nov 1995 Volcano Management Plan:</a:t>
            </a:r>
          </a:p>
          <a:p>
            <a:pPr eaLnBrk="1" hangingPunct="1">
              <a:lnSpc>
                <a:spcPct val="90000"/>
              </a:lnSpc>
              <a:buFontTx/>
              <a:buNone/>
            </a:pPr>
            <a:endParaRPr lang="en-US" smtClean="0">
              <a:solidFill>
                <a:schemeClr val="bg1"/>
              </a:solidFill>
            </a:endParaRPr>
          </a:p>
          <a:p>
            <a:pPr lvl="1" eaLnBrk="1" hangingPunct="1">
              <a:lnSpc>
                <a:spcPct val="90000"/>
              </a:lnSpc>
            </a:pPr>
            <a:r>
              <a:rPr lang="en-US" smtClean="0">
                <a:solidFill>
                  <a:schemeClr val="bg1"/>
                </a:solidFill>
              </a:rPr>
              <a:t>Continue to build effective “operations-based” program</a:t>
            </a:r>
          </a:p>
          <a:p>
            <a:pPr lvl="1" eaLnBrk="1" hangingPunct="1">
              <a:lnSpc>
                <a:spcPct val="90000"/>
              </a:lnSpc>
            </a:pPr>
            <a:r>
              <a:rPr lang="en-US" smtClean="0">
                <a:solidFill>
                  <a:schemeClr val="bg1"/>
                </a:solidFill>
              </a:rPr>
              <a:t>Coordination with other NOAA/NWS offices</a:t>
            </a:r>
          </a:p>
          <a:p>
            <a:pPr lvl="1" eaLnBrk="1" hangingPunct="1">
              <a:lnSpc>
                <a:spcPct val="90000"/>
              </a:lnSpc>
            </a:pPr>
            <a:r>
              <a:rPr lang="en-US" smtClean="0">
                <a:solidFill>
                  <a:schemeClr val="bg1"/>
                </a:solidFill>
              </a:rPr>
              <a:t>Coordination with other national agencies</a:t>
            </a:r>
          </a:p>
          <a:p>
            <a:pPr lvl="1" eaLnBrk="1" hangingPunct="1">
              <a:lnSpc>
                <a:spcPct val="90000"/>
              </a:lnSpc>
            </a:pPr>
            <a:r>
              <a:rPr lang="en-US" smtClean="0">
                <a:solidFill>
                  <a:schemeClr val="bg1"/>
                </a:solidFill>
              </a:rPr>
              <a:t>Establish international volcano program agreements</a:t>
            </a:r>
          </a:p>
          <a:p>
            <a:pPr lvl="1" eaLnBrk="1" hangingPunct="1">
              <a:lnSpc>
                <a:spcPct val="90000"/>
              </a:lnSpc>
            </a:pPr>
            <a:r>
              <a:rPr lang="en-US" smtClean="0">
                <a:solidFill>
                  <a:schemeClr val="bg1"/>
                </a:solidFill>
              </a:rPr>
              <a:t>Continue research and training efforts</a:t>
            </a:r>
          </a:p>
          <a:p>
            <a:pPr eaLnBrk="1" hangingPunct="1"/>
            <a:endParaRPr lang="en-US" smtClean="0"/>
          </a:p>
        </p:txBody>
      </p:sp>
      <p:sp>
        <p:nvSpPr>
          <p:cNvPr id="4" name="Date Placeholder 3"/>
          <p:cNvSpPr>
            <a:spLocks noGrp="1"/>
          </p:cNvSpPr>
          <p:nvPr>
            <p:ph type="dt" sz="quarter" idx="10"/>
          </p:nvPr>
        </p:nvSpPr>
        <p:spPr/>
        <p:txBody>
          <a:bodyPr/>
          <a:lstStyle/>
          <a:p>
            <a:pPr>
              <a:defRPr/>
            </a:pPr>
            <a:fld id="{A815DA9C-0A41-4C4B-825B-CB5B9A0C5D1D}" type="datetime1">
              <a:rPr lang="en-US" smtClean="0">
                <a:solidFill>
                  <a:prstClr val="white">
                    <a:shade val="50000"/>
                  </a:prstClr>
                </a:solidFill>
              </a:rPr>
              <a:pPr>
                <a:defRPr/>
              </a:pPr>
              <a:t>9/17/2010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4F152B94-B1E7-4334-999E-9E4410C25119}" type="slidenum">
              <a:rPr lang="en-US" smtClean="0">
                <a:solidFill>
                  <a:prstClr val="white">
                    <a:shade val="50000"/>
                  </a:prstClr>
                </a:solidFill>
              </a:rPr>
              <a:pPr>
                <a:defRPr/>
              </a:pPr>
              <a:t>27</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990000"/>
                </a:solidFill>
                <a:effectLst>
                  <a:outerShdw blurRad="38100" dist="38100" dir="2700000" algn="tl">
                    <a:srgbClr val="000000">
                      <a:alpha val="43137"/>
                    </a:srgbClr>
                  </a:outerShdw>
                </a:effectLst>
              </a:rPr>
              <a:t>Volcano Observatories</a:t>
            </a:r>
            <a:endParaRPr lang="en-US" dirty="0">
              <a:solidFill>
                <a:srgbClr val="99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0"/>
            <a:ext cx="8229600" cy="4953000"/>
          </a:xfrm>
        </p:spPr>
        <p:txBody>
          <a:bodyPr/>
          <a:lstStyle/>
          <a:p>
            <a:pPr>
              <a:buNone/>
            </a:pPr>
            <a:r>
              <a:rPr lang="en-US" b="1" dirty="0" smtClean="0">
                <a:solidFill>
                  <a:schemeClr val="bg1"/>
                </a:solidFill>
              </a:rPr>
              <a:t>Handle pre-eruption, eruption and post eruption monitoring including:</a:t>
            </a:r>
          </a:p>
          <a:p>
            <a:pPr lvl="1"/>
            <a:r>
              <a:rPr lang="en-US" sz="2800" b="1" dirty="0" smtClean="0">
                <a:solidFill>
                  <a:schemeClr val="bg1"/>
                </a:solidFill>
              </a:rPr>
              <a:t>Geodesy – look for ground deformation</a:t>
            </a:r>
          </a:p>
          <a:p>
            <a:pPr lvl="1"/>
            <a:r>
              <a:rPr lang="en-US" sz="2800" b="1" dirty="0" smtClean="0">
                <a:solidFill>
                  <a:schemeClr val="bg1"/>
                </a:solidFill>
              </a:rPr>
              <a:t>Seismology – listen/feel indications of  ground motion</a:t>
            </a:r>
          </a:p>
          <a:p>
            <a:pPr lvl="1"/>
            <a:r>
              <a:rPr lang="en-US" sz="2800" b="1" dirty="0" smtClean="0">
                <a:solidFill>
                  <a:schemeClr val="bg1"/>
                </a:solidFill>
              </a:rPr>
              <a:t>Geochemical – look for changes in gas chemistry and flux</a:t>
            </a:r>
          </a:p>
          <a:p>
            <a:pPr lvl="1"/>
            <a:r>
              <a:rPr lang="en-US" sz="2800" b="1" dirty="0" smtClean="0">
                <a:solidFill>
                  <a:schemeClr val="bg1"/>
                </a:solidFill>
              </a:rPr>
              <a:t>Other methods: Acoustic, Gravimetric, Thermal, Electromagnetic, Visual</a:t>
            </a:r>
            <a:endParaRPr lang="en-US" sz="2800" b="1" dirty="0" smtClean="0"/>
          </a:p>
          <a:p>
            <a:pPr>
              <a:buNone/>
            </a:pPr>
            <a:endParaRPr lang="en-US" sz="2400" b="1" dirty="0" smtClean="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9/17/2010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28</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447800"/>
          </a:xfrm>
        </p:spPr>
        <p:txBody>
          <a:bodyPr>
            <a:normAutofit/>
          </a:bodyPr>
          <a:lstStyle/>
          <a:p>
            <a:r>
              <a:rPr lang="en-US" dirty="0" smtClean="0">
                <a:solidFill>
                  <a:srgbClr val="990000"/>
                </a:solidFill>
                <a:effectLst>
                  <a:outerShdw blurRad="38100" dist="38100" dir="2700000" algn="tl">
                    <a:srgbClr val="000000">
                      <a:alpha val="43137"/>
                    </a:srgbClr>
                  </a:outerShdw>
                </a:effectLst>
              </a:rPr>
              <a:t>Volcanic Ash Advisory Centers (VAAC)</a:t>
            </a:r>
            <a:endParaRPr lang="en-US" dirty="0"/>
          </a:p>
        </p:txBody>
      </p:sp>
      <p:sp>
        <p:nvSpPr>
          <p:cNvPr id="3" name="Content Placeholder 2"/>
          <p:cNvSpPr>
            <a:spLocks noGrp="1"/>
          </p:cNvSpPr>
          <p:nvPr>
            <p:ph idx="1"/>
          </p:nvPr>
        </p:nvSpPr>
        <p:spPr>
          <a:xfrm>
            <a:off x="457200" y="1447800"/>
            <a:ext cx="8229600" cy="5410200"/>
          </a:xfrm>
        </p:spPr>
        <p:txBody>
          <a:bodyPr/>
          <a:lstStyle/>
          <a:p>
            <a:pPr lvl="1" eaLnBrk="1" hangingPunct="1"/>
            <a:r>
              <a:rPr lang="en-US" b="1" dirty="0" smtClean="0">
                <a:solidFill>
                  <a:schemeClr val="bg1"/>
                </a:solidFill>
              </a:rPr>
              <a:t>Develop and execute volcanic ash dispersion models in real-time.</a:t>
            </a:r>
          </a:p>
          <a:p>
            <a:pPr lvl="1" eaLnBrk="1" hangingPunct="1"/>
            <a:r>
              <a:rPr lang="en-US" b="1" dirty="0" smtClean="0">
                <a:solidFill>
                  <a:schemeClr val="bg1"/>
                </a:solidFill>
              </a:rPr>
              <a:t>Use satellite information to identify volcanic ash and to discriminate volcanic ash clouds from weather clouds.</a:t>
            </a:r>
          </a:p>
          <a:p>
            <a:pPr lvl="1" eaLnBrk="1" hangingPunct="1"/>
            <a:r>
              <a:rPr lang="en-US" b="1" dirty="0" smtClean="0">
                <a:solidFill>
                  <a:schemeClr val="bg1"/>
                </a:solidFill>
              </a:rPr>
              <a:t>Issue Volcanic Ash Advisory (VAA) and Volcanic Ash Graphic (VAG), which provide guidance to MWOs for SIGMETs involving volcanic ash.</a:t>
            </a:r>
          </a:p>
          <a:p>
            <a:pPr lvl="1" eaLnBrk="1" hangingPunct="1"/>
            <a:r>
              <a:rPr lang="en-US" b="1" dirty="0" smtClean="0">
                <a:solidFill>
                  <a:schemeClr val="bg1"/>
                </a:solidFill>
              </a:rPr>
              <a:t>Provide advisory service to Regional Forecast Centers, MWOs and other VAACs.</a:t>
            </a:r>
          </a:p>
          <a:p>
            <a:pPr lvl="1" eaLnBrk="1" hangingPunct="1"/>
            <a:r>
              <a:rPr lang="en-US" b="1" dirty="0" smtClean="0">
                <a:solidFill>
                  <a:schemeClr val="bg1"/>
                </a:solidFill>
              </a:rPr>
              <a:t>Coordinate with the aviation community, the public and neighboring VAACs about volcanic episodes.</a:t>
            </a:r>
          </a:p>
          <a:p>
            <a:endParaRPr lang="en-US" dirty="0"/>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9/17/2010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29</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7001">
              <a:srgbClr val="E6E6E6"/>
            </a:gs>
            <a:gs pos="32001">
              <a:srgbClr val="7D8496"/>
            </a:gs>
            <a:gs pos="47000">
              <a:srgbClr val="E6E6E6"/>
            </a:gs>
            <a:gs pos="85001">
              <a:srgbClr val="7D8496"/>
            </a:gs>
            <a:gs pos="100000">
              <a:srgbClr val="E6E6E6"/>
            </a:gs>
          </a:gsLst>
          <a:lin ang="3600000" scaled="0"/>
        </a:gra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57200" y="1600200"/>
            <a:ext cx="8229600" cy="3687762"/>
          </a:xfrm>
        </p:spPr>
        <p:txBody>
          <a:bodyPr>
            <a:normAutofit/>
          </a:bodyPr>
          <a:lstStyle/>
          <a:p>
            <a:r>
              <a:rPr lang="en-US" sz="9600" b="1" dirty="0" smtClean="0">
                <a:solidFill>
                  <a:srgbClr val="C00000"/>
                </a:solidFill>
                <a:effectLst>
                  <a:outerShdw blurRad="38100" dist="38100" dir="2700000" algn="tl">
                    <a:srgbClr val="000000">
                      <a:alpha val="43137"/>
                    </a:srgbClr>
                  </a:outerShdw>
                </a:effectLst>
              </a:rPr>
              <a:t>WHY?</a:t>
            </a:r>
            <a:r>
              <a:rPr lang="en-US" sz="1200" b="1" dirty="0" smtClean="0">
                <a:solidFill>
                  <a:srgbClr val="C00000"/>
                </a:solidFill>
                <a:effectLst>
                  <a:outerShdw blurRad="38100" dist="38100" dir="2700000" algn="tl">
                    <a:srgbClr val="000000">
                      <a:alpha val="43137"/>
                    </a:srgbClr>
                  </a:outerShdw>
                </a:effectLst>
              </a:rPr>
              <a:t> (ARE WE DOING THIS)</a:t>
            </a:r>
            <a:endParaRPr lang="en-US" sz="9600" b="1" dirty="0">
              <a:solidFill>
                <a:srgbClr val="C00000"/>
              </a:solidFill>
              <a:effectLst>
                <a:outerShdw blurRad="38100" dist="38100" dir="2700000" algn="tl">
                  <a:srgbClr val="000000">
                    <a:alpha val="43137"/>
                  </a:srgbClr>
                </a:outerShdw>
              </a:effectLst>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9/17/2010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3</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0400" y="0"/>
            <a:ext cx="2438400" cy="1143000"/>
          </a:xfrm>
          <a:ln w="38100"/>
        </p:spPr>
        <p:style>
          <a:lnRef idx="1">
            <a:schemeClr val="accent4"/>
          </a:lnRef>
          <a:fillRef idx="3">
            <a:schemeClr val="accent4"/>
          </a:fillRef>
          <a:effectRef idx="2">
            <a:schemeClr val="accent4"/>
          </a:effectRef>
          <a:fontRef idx="minor">
            <a:schemeClr val="lt1"/>
          </a:fontRef>
        </p:style>
        <p:txBody>
          <a:bodyPr/>
          <a:lstStyle/>
          <a:p>
            <a:r>
              <a:rPr lang="en-US" dirty="0" smtClean="0">
                <a:solidFill>
                  <a:srgbClr val="C00000"/>
                </a:solidFill>
                <a:effectLst>
                  <a:outerShdw blurRad="38100" dist="38100" dir="2700000" algn="tl">
                    <a:srgbClr val="000000">
                      <a:alpha val="43137"/>
                    </a:srgbClr>
                  </a:outerShdw>
                </a:effectLst>
              </a:rPr>
              <a:t>VAAC</a:t>
            </a:r>
            <a:endParaRPr lang="en-US" dirty="0">
              <a:solidFill>
                <a:srgbClr val="C00000"/>
              </a:solidFill>
              <a:effectLst>
                <a:outerShdw blurRad="38100" dist="38100" dir="2700000" algn="tl">
                  <a:srgbClr val="000000">
                    <a:alpha val="43137"/>
                  </a:srgbClr>
                </a:outerShdw>
              </a:effectLst>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9/17/2010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30</a:t>
            </a:fld>
            <a:endParaRPr lang="en-US">
              <a:solidFill>
                <a:prstClr val="white">
                  <a:shade val="50000"/>
                </a:prstClr>
              </a:solidFill>
            </a:endParaRPr>
          </a:p>
        </p:txBody>
      </p:sp>
      <p:sp>
        <p:nvSpPr>
          <p:cNvPr id="7" name="TextBox 6"/>
          <p:cNvSpPr txBox="1"/>
          <p:nvPr/>
        </p:nvSpPr>
        <p:spPr>
          <a:xfrm>
            <a:off x="304800" y="3810000"/>
            <a:ext cx="21336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NWS WFO</a:t>
            </a:r>
            <a:endParaRPr lang="en-US" b="1" dirty="0">
              <a:solidFill>
                <a:schemeClr val="bg1"/>
              </a:solidFill>
            </a:endParaRPr>
          </a:p>
        </p:txBody>
      </p:sp>
      <p:sp>
        <p:nvSpPr>
          <p:cNvPr id="8" name="TextBox 7"/>
          <p:cNvSpPr txBox="1"/>
          <p:nvPr/>
        </p:nvSpPr>
        <p:spPr>
          <a:xfrm>
            <a:off x="304800" y="2819400"/>
            <a:ext cx="16764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NWS CWSU</a:t>
            </a:r>
            <a:endParaRPr lang="en-US" b="1" dirty="0">
              <a:solidFill>
                <a:schemeClr val="bg1"/>
              </a:solidFill>
            </a:endParaRPr>
          </a:p>
        </p:txBody>
      </p:sp>
      <p:sp>
        <p:nvSpPr>
          <p:cNvPr id="10" name="TextBox 9"/>
          <p:cNvSpPr txBox="1"/>
          <p:nvPr/>
        </p:nvSpPr>
        <p:spPr>
          <a:xfrm>
            <a:off x="304800" y="1676400"/>
            <a:ext cx="12192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MWO</a:t>
            </a:r>
            <a:endParaRPr lang="en-US" b="1" dirty="0">
              <a:solidFill>
                <a:schemeClr val="bg1"/>
              </a:solidFill>
            </a:endParaRPr>
          </a:p>
        </p:txBody>
      </p:sp>
      <p:sp>
        <p:nvSpPr>
          <p:cNvPr id="11" name="TextBox 10"/>
          <p:cNvSpPr txBox="1"/>
          <p:nvPr/>
        </p:nvSpPr>
        <p:spPr>
          <a:xfrm>
            <a:off x="6477000" y="4876800"/>
            <a:ext cx="23622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Adjacent VAACs</a:t>
            </a:r>
            <a:endParaRPr lang="en-US" b="1" dirty="0">
              <a:solidFill>
                <a:schemeClr val="bg1"/>
              </a:solidFill>
            </a:endParaRPr>
          </a:p>
        </p:txBody>
      </p:sp>
      <p:sp>
        <p:nvSpPr>
          <p:cNvPr id="12" name="TextBox 11"/>
          <p:cNvSpPr txBox="1"/>
          <p:nvPr/>
        </p:nvSpPr>
        <p:spPr>
          <a:xfrm>
            <a:off x="3657600" y="2743200"/>
            <a:ext cx="16764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FAA</a:t>
            </a:r>
            <a:endParaRPr lang="en-US" b="1" dirty="0">
              <a:solidFill>
                <a:schemeClr val="bg1"/>
              </a:solidFill>
            </a:endParaRPr>
          </a:p>
        </p:txBody>
      </p:sp>
      <p:sp>
        <p:nvSpPr>
          <p:cNvPr id="14" name="TextBox 13"/>
          <p:cNvSpPr txBox="1"/>
          <p:nvPr/>
        </p:nvSpPr>
        <p:spPr>
          <a:xfrm>
            <a:off x="3200400" y="4876800"/>
            <a:ext cx="26670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Airlines</a:t>
            </a:r>
            <a:endParaRPr lang="en-US" b="1" dirty="0">
              <a:solidFill>
                <a:schemeClr val="bg1"/>
              </a:solidFill>
            </a:endParaRPr>
          </a:p>
        </p:txBody>
      </p:sp>
      <p:sp>
        <p:nvSpPr>
          <p:cNvPr id="15" name="TextBox 14"/>
          <p:cNvSpPr txBox="1"/>
          <p:nvPr/>
        </p:nvSpPr>
        <p:spPr>
          <a:xfrm>
            <a:off x="3429000" y="3810000"/>
            <a:ext cx="21336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ICAO</a:t>
            </a:r>
            <a:endParaRPr lang="en-US" b="1" dirty="0">
              <a:solidFill>
                <a:schemeClr val="bg1"/>
              </a:solidFill>
            </a:endParaRPr>
          </a:p>
        </p:txBody>
      </p:sp>
      <p:sp>
        <p:nvSpPr>
          <p:cNvPr id="16" name="TextBox 15"/>
          <p:cNvSpPr txBox="1"/>
          <p:nvPr/>
        </p:nvSpPr>
        <p:spPr>
          <a:xfrm>
            <a:off x="304800" y="4876800"/>
            <a:ext cx="2362200" cy="381000"/>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NWS AWC</a:t>
            </a:r>
            <a:endParaRPr lang="en-US" b="1" dirty="0">
              <a:solidFill>
                <a:schemeClr val="bg1"/>
              </a:solidFill>
            </a:endParaRPr>
          </a:p>
        </p:txBody>
      </p:sp>
      <p:sp>
        <p:nvSpPr>
          <p:cNvPr id="17" name="TextBox 16"/>
          <p:cNvSpPr txBox="1"/>
          <p:nvPr/>
        </p:nvSpPr>
        <p:spPr>
          <a:xfrm>
            <a:off x="7391400" y="2743200"/>
            <a:ext cx="1447800" cy="369332"/>
          </a:xfrm>
          <a:prstGeom prst="rect">
            <a:avLst/>
          </a:prstGeom>
          <a:solidFill>
            <a:schemeClr val="accent2"/>
          </a:solidFill>
          <a:ln w="19050">
            <a:solidFill>
              <a:schemeClr val="tx1"/>
            </a:solidFill>
          </a:ln>
        </p:spPr>
        <p:txBody>
          <a:bodyPr wrap="square" rtlCol="0">
            <a:spAutoFit/>
          </a:bodyPr>
          <a:lstStyle/>
          <a:p>
            <a:pPr algn="ctr"/>
            <a:r>
              <a:rPr lang="en-US" b="1" dirty="0" err="1" smtClean="0">
                <a:solidFill>
                  <a:schemeClr val="bg1"/>
                </a:solidFill>
              </a:rPr>
              <a:t>DoD</a:t>
            </a:r>
            <a:endParaRPr lang="en-US" b="1" dirty="0">
              <a:solidFill>
                <a:schemeClr val="bg1"/>
              </a:solidFill>
            </a:endParaRPr>
          </a:p>
        </p:txBody>
      </p:sp>
      <p:sp>
        <p:nvSpPr>
          <p:cNvPr id="18" name="TextBox 17"/>
          <p:cNvSpPr txBox="1"/>
          <p:nvPr/>
        </p:nvSpPr>
        <p:spPr>
          <a:xfrm>
            <a:off x="7620000" y="1676400"/>
            <a:ext cx="12192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FEMA</a:t>
            </a:r>
            <a:endParaRPr lang="en-US" b="1" dirty="0">
              <a:solidFill>
                <a:schemeClr val="bg1"/>
              </a:solidFill>
            </a:endParaRPr>
          </a:p>
        </p:txBody>
      </p:sp>
      <p:sp>
        <p:nvSpPr>
          <p:cNvPr id="19" name="TextBox 18"/>
          <p:cNvSpPr txBox="1"/>
          <p:nvPr/>
        </p:nvSpPr>
        <p:spPr>
          <a:xfrm>
            <a:off x="7086600" y="3810000"/>
            <a:ext cx="17526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DHS</a:t>
            </a:r>
            <a:endParaRPr lang="en-US" b="1" dirty="0">
              <a:solidFill>
                <a:schemeClr val="bg1"/>
              </a:solidFill>
            </a:endParaRPr>
          </a:p>
        </p:txBody>
      </p:sp>
      <p:sp>
        <p:nvSpPr>
          <p:cNvPr id="20" name="TextBox 19"/>
          <p:cNvSpPr txBox="1"/>
          <p:nvPr/>
        </p:nvSpPr>
        <p:spPr>
          <a:xfrm>
            <a:off x="990600" y="304800"/>
            <a:ext cx="990600" cy="584775"/>
          </a:xfrm>
          <a:prstGeom prst="rect">
            <a:avLst/>
          </a:prstGeom>
          <a:gradFill>
            <a:gsLst>
              <a:gs pos="0">
                <a:schemeClr val="accent4">
                  <a:shade val="60000"/>
                </a:schemeClr>
              </a:gs>
              <a:gs pos="33000">
                <a:schemeClr val="accent4">
                  <a:tint val="86500"/>
                </a:schemeClr>
              </a:gs>
              <a:gs pos="46750">
                <a:schemeClr val="accent4">
                  <a:tint val="71000"/>
                  <a:satMod val="112000"/>
                </a:schemeClr>
              </a:gs>
              <a:gs pos="53000">
                <a:schemeClr val="accent4">
                  <a:tint val="71000"/>
                  <a:satMod val="112000"/>
                </a:schemeClr>
              </a:gs>
              <a:gs pos="68000">
                <a:schemeClr val="accent4">
                  <a:tint val="86000"/>
                </a:schemeClr>
              </a:gs>
              <a:gs pos="100000">
                <a:schemeClr val="accent4">
                  <a:shade val="60000"/>
                </a:schemeClr>
              </a:gs>
            </a:gsLst>
            <a:lin ang="8350000" scaled="1"/>
          </a:gradFill>
          <a:ln w="25400">
            <a:solidFill>
              <a:schemeClr val="accent4">
                <a:shade val="48000"/>
                <a:satMod val="110000"/>
              </a:schemeClr>
            </a:solidFill>
          </a:ln>
        </p:spPr>
        <p:txBody>
          <a:bodyPr wrap="square" rtlCol="0">
            <a:spAutoFit/>
          </a:bodyPr>
          <a:lstStyle/>
          <a:p>
            <a:r>
              <a:rPr lang="en-US" sz="3200" b="1" dirty="0" smtClean="0">
                <a:solidFill>
                  <a:srgbClr val="C00000"/>
                </a:solidFill>
                <a:effectLst>
                  <a:outerShdw blurRad="38100" dist="38100" dir="2700000" algn="tl">
                    <a:srgbClr val="000000">
                      <a:alpha val="43137"/>
                    </a:srgbClr>
                  </a:outerShdw>
                </a:effectLst>
              </a:rPr>
              <a:t>VO</a:t>
            </a:r>
            <a:endParaRPr lang="en-US" sz="3200" b="1" dirty="0">
              <a:solidFill>
                <a:srgbClr val="C00000"/>
              </a:solidFill>
              <a:effectLst>
                <a:outerShdw blurRad="38100" dist="38100" dir="2700000" algn="tl">
                  <a:srgbClr val="000000">
                    <a:alpha val="43137"/>
                  </a:srgbClr>
                </a:outerShdw>
              </a:effectLst>
            </a:endParaRPr>
          </a:p>
        </p:txBody>
      </p:sp>
      <p:sp>
        <p:nvSpPr>
          <p:cNvPr id="21" name="TextBox 20"/>
          <p:cNvSpPr txBox="1"/>
          <p:nvPr/>
        </p:nvSpPr>
        <p:spPr>
          <a:xfrm>
            <a:off x="5867400" y="228600"/>
            <a:ext cx="3276600" cy="584775"/>
          </a:xfrm>
          <a:prstGeom prst="rect">
            <a:avLst/>
          </a:prstGeom>
          <a:noFill/>
          <a:ln w="38100">
            <a:noFill/>
          </a:ln>
        </p:spPr>
        <p:txBody>
          <a:bodyPr wrap="square" rtlCol="0">
            <a:spAutoFit/>
          </a:bodyPr>
          <a:lstStyle/>
          <a:p>
            <a:pPr algn="ctr"/>
            <a:r>
              <a:rPr lang="en-US" sz="3200" b="1" dirty="0" smtClean="0">
                <a:solidFill>
                  <a:srgbClr val="C00000"/>
                </a:solidFill>
                <a:effectLst>
                  <a:outerShdw blurRad="38100" dist="38100" dir="2700000" algn="tl">
                    <a:srgbClr val="000000">
                      <a:alpha val="43137"/>
                    </a:srgbClr>
                  </a:outerShdw>
                </a:effectLst>
              </a:rPr>
              <a:t>Communication</a:t>
            </a:r>
          </a:p>
        </p:txBody>
      </p:sp>
      <p:sp>
        <p:nvSpPr>
          <p:cNvPr id="86" name="TextBox 85"/>
          <p:cNvSpPr txBox="1"/>
          <p:nvPr/>
        </p:nvSpPr>
        <p:spPr>
          <a:xfrm>
            <a:off x="3886200" y="1676400"/>
            <a:ext cx="1219200" cy="369332"/>
          </a:xfrm>
          <a:prstGeom prst="rect">
            <a:avLst/>
          </a:prstGeom>
          <a:solidFill>
            <a:schemeClr val="accent2"/>
          </a:solidFill>
          <a:ln w="19050">
            <a:solidFill>
              <a:schemeClr val="tx1"/>
            </a:solidFill>
          </a:ln>
        </p:spPr>
        <p:txBody>
          <a:bodyPr wrap="square" rtlCol="0">
            <a:spAutoFit/>
          </a:bodyPr>
          <a:lstStyle/>
          <a:p>
            <a:pPr algn="ctr"/>
            <a:r>
              <a:rPr lang="en-US" b="1" dirty="0" smtClean="0">
                <a:solidFill>
                  <a:schemeClr val="bg1"/>
                </a:solidFill>
              </a:rPr>
              <a:t>ATCC</a:t>
            </a:r>
            <a:endParaRPr lang="en-US" b="1" dirty="0">
              <a:solidFill>
                <a:schemeClr val="bg1"/>
              </a:solidFill>
            </a:endParaRPr>
          </a:p>
        </p:txBody>
      </p:sp>
      <p:cxnSp>
        <p:nvCxnSpPr>
          <p:cNvPr id="29" name="Straight Arrow Connector 28"/>
          <p:cNvCxnSpPr>
            <a:endCxn id="18" idx="1"/>
          </p:cNvCxnSpPr>
          <p:nvPr/>
        </p:nvCxnSpPr>
        <p:spPr>
          <a:xfrm>
            <a:off x="5715000" y="1143000"/>
            <a:ext cx="1905000" cy="718066"/>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31" name="Straight Arrow Connector 30"/>
          <p:cNvCxnSpPr>
            <a:endCxn id="17" idx="1"/>
          </p:cNvCxnSpPr>
          <p:nvPr/>
        </p:nvCxnSpPr>
        <p:spPr>
          <a:xfrm rot="16200000" flipH="1">
            <a:off x="5660767" y="1197233"/>
            <a:ext cx="1784866" cy="16764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33" name="Straight Arrow Connector 32"/>
          <p:cNvCxnSpPr/>
          <p:nvPr/>
        </p:nvCxnSpPr>
        <p:spPr>
          <a:xfrm rot="16200000" flipH="1">
            <a:off x="5105400" y="1752600"/>
            <a:ext cx="2667000" cy="14478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35" name="Straight Arrow Connector 34"/>
          <p:cNvCxnSpPr/>
          <p:nvPr/>
        </p:nvCxnSpPr>
        <p:spPr>
          <a:xfrm rot="16200000" flipH="1">
            <a:off x="4457700" y="2400300"/>
            <a:ext cx="3733800" cy="12192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37" name="Straight Arrow Connector 36"/>
          <p:cNvCxnSpPr>
            <a:endCxn id="10" idx="3"/>
          </p:cNvCxnSpPr>
          <p:nvPr/>
        </p:nvCxnSpPr>
        <p:spPr>
          <a:xfrm rot="10800000" flipV="1">
            <a:off x="1524000" y="1143000"/>
            <a:ext cx="1676400" cy="718066"/>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39" name="Straight Arrow Connector 38"/>
          <p:cNvCxnSpPr>
            <a:endCxn id="8" idx="3"/>
          </p:cNvCxnSpPr>
          <p:nvPr/>
        </p:nvCxnSpPr>
        <p:spPr>
          <a:xfrm rot="5400000">
            <a:off x="1660267" y="1463933"/>
            <a:ext cx="1861066" cy="12192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41" name="Straight Arrow Connector 40"/>
          <p:cNvCxnSpPr/>
          <p:nvPr/>
        </p:nvCxnSpPr>
        <p:spPr>
          <a:xfrm rot="5400000">
            <a:off x="1447800" y="2057400"/>
            <a:ext cx="2667000" cy="8382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43" name="Straight Arrow Connector 42"/>
          <p:cNvCxnSpPr/>
          <p:nvPr/>
        </p:nvCxnSpPr>
        <p:spPr>
          <a:xfrm rot="5400000">
            <a:off x="990600" y="2667000"/>
            <a:ext cx="3657600" cy="7620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49" name="Straight Arrow Connector 48"/>
          <p:cNvCxnSpPr/>
          <p:nvPr/>
        </p:nvCxnSpPr>
        <p:spPr>
          <a:xfrm rot="16200000" flipH="1">
            <a:off x="3810000" y="2971800"/>
            <a:ext cx="3657600" cy="1524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51" name="Straight Arrow Connector 50"/>
          <p:cNvCxnSpPr/>
          <p:nvPr/>
        </p:nvCxnSpPr>
        <p:spPr>
          <a:xfrm rot="16200000" flipH="1">
            <a:off x="2133600" y="2438400"/>
            <a:ext cx="2590800" cy="1524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53" name="Straight Arrow Connector 52"/>
          <p:cNvCxnSpPr/>
          <p:nvPr/>
        </p:nvCxnSpPr>
        <p:spPr>
          <a:xfrm rot="5400000">
            <a:off x="4572000" y="1905000"/>
            <a:ext cx="1524000" cy="1524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cxnSp>
        <p:nvCxnSpPr>
          <p:cNvPr id="55" name="Straight Arrow Connector 54"/>
          <p:cNvCxnSpPr/>
          <p:nvPr/>
        </p:nvCxnSpPr>
        <p:spPr>
          <a:xfrm rot="16200000" flipH="1">
            <a:off x="3771900" y="1409700"/>
            <a:ext cx="457200" cy="76200"/>
          </a:xfrm>
          <a:prstGeom prst="straightConnector1">
            <a:avLst/>
          </a:prstGeom>
          <a:ln w="25400">
            <a:headEnd type="arrow"/>
            <a:tailEnd type="arrow"/>
          </a:ln>
        </p:spPr>
        <p:style>
          <a:lnRef idx="1">
            <a:schemeClr val="dk1"/>
          </a:lnRef>
          <a:fillRef idx="0">
            <a:schemeClr val="dk1"/>
          </a:fillRef>
          <a:effectRef idx="0">
            <a:schemeClr val="dk1"/>
          </a:effectRef>
          <a:fontRef idx="minor">
            <a:schemeClr val="tx1"/>
          </a:fontRef>
        </p:style>
      </p:cxnSp>
      <p:sp>
        <p:nvSpPr>
          <p:cNvPr id="57" name="Left-Right Arrow 56"/>
          <p:cNvSpPr/>
          <p:nvPr/>
        </p:nvSpPr>
        <p:spPr>
          <a:xfrm>
            <a:off x="1981200" y="457200"/>
            <a:ext cx="1219200" cy="304800"/>
          </a:xfrm>
          <a:prstGeom prst="leftRightArrow">
            <a:avLst>
              <a:gd name="adj1" fmla="val 50000"/>
              <a:gd name="adj2" fmla="val 5000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rgbClr val="C00000"/>
                </a:solidFill>
                <a:effectLst>
                  <a:outerShdw blurRad="38100" dist="38100" dir="2700000" algn="tl">
                    <a:srgbClr val="000000">
                      <a:alpha val="43137"/>
                    </a:srgbClr>
                  </a:outerShdw>
                </a:effectLst>
              </a:rPr>
              <a:t>From Eruption to VAA and VAG Issuance</a:t>
            </a:r>
            <a:endParaRPr lang="en-US" dirty="0">
              <a:solidFill>
                <a:srgbClr val="C00000"/>
              </a:solidFill>
              <a:effectLst>
                <a:outerShdw blurRad="38100" dist="38100" dir="2700000" algn="tl">
                  <a:srgbClr val="000000">
                    <a:alpha val="43137"/>
                  </a:srgbClr>
                </a:outerShdw>
              </a:effectLst>
            </a:endParaRPr>
          </a:p>
        </p:txBody>
      </p:sp>
      <p:sp>
        <p:nvSpPr>
          <p:cNvPr id="6" name="Content Placeholder 5"/>
          <p:cNvSpPr>
            <a:spLocks noGrp="1"/>
          </p:cNvSpPr>
          <p:nvPr>
            <p:ph idx="1"/>
          </p:nvPr>
        </p:nvSpPr>
        <p:spPr>
          <a:xfrm>
            <a:off x="457200" y="1752600"/>
            <a:ext cx="8229600" cy="4267200"/>
          </a:xfrm>
        </p:spPr>
        <p:txBody>
          <a:bodyPr/>
          <a:lstStyle/>
          <a:p>
            <a:r>
              <a:rPr lang="en-US" b="1" dirty="0" smtClean="0">
                <a:solidFill>
                  <a:schemeClr val="bg1"/>
                </a:solidFill>
              </a:rPr>
              <a:t>After eruption/ash detection</a:t>
            </a:r>
          </a:p>
          <a:p>
            <a:r>
              <a:rPr lang="en-US" b="1" dirty="0" smtClean="0">
                <a:solidFill>
                  <a:schemeClr val="bg1"/>
                </a:solidFill>
              </a:rPr>
              <a:t>Information and Sources Used</a:t>
            </a:r>
          </a:p>
          <a:p>
            <a:r>
              <a:rPr lang="en-US" b="1" dirty="0" smtClean="0">
                <a:solidFill>
                  <a:schemeClr val="bg1"/>
                </a:solidFill>
              </a:rPr>
              <a:t>Volcanic Ash Forecast Process and Actions</a:t>
            </a:r>
          </a:p>
          <a:p>
            <a:r>
              <a:rPr lang="en-US" b="1" dirty="0" smtClean="0">
                <a:solidFill>
                  <a:schemeClr val="bg1"/>
                </a:solidFill>
              </a:rPr>
              <a:t>Verification</a:t>
            </a:r>
          </a:p>
          <a:p>
            <a:r>
              <a:rPr lang="en-US" b="1" dirty="0" smtClean="0">
                <a:solidFill>
                  <a:schemeClr val="bg1"/>
                </a:solidFill>
              </a:rPr>
              <a:t>Continued monitoring and assessment of the model’s output (with near real-time observations) is necessary to assure correct movement and speed of the VA</a:t>
            </a:r>
            <a:r>
              <a:rPr lang="en-US" b="1" dirty="0" smtClean="0"/>
              <a:t>. </a:t>
            </a:r>
          </a:p>
          <a:p>
            <a:pPr>
              <a:buNone/>
            </a:pPr>
            <a:endParaRPr lang="en-US" dirty="0">
              <a:solidFill>
                <a:schemeClr val="bg1"/>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9/17/2010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31</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effectLst>
                  <a:outerShdw blurRad="38100" dist="38100" dir="2700000" algn="tl">
                    <a:srgbClr val="000000">
                      <a:alpha val="43137"/>
                    </a:srgbClr>
                  </a:outerShdw>
                </a:effectLst>
              </a:rPr>
              <a:t>Finish Up Part 2 with… </a:t>
            </a:r>
            <a:endParaRPr lang="en-US"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dirty="0" smtClean="0">
                <a:solidFill>
                  <a:schemeClr val="bg1"/>
                </a:solidFill>
              </a:rPr>
              <a:t>Volcano Hazards Program (VHP)</a:t>
            </a:r>
          </a:p>
          <a:p>
            <a:r>
              <a:rPr lang="en-US" dirty="0" smtClean="0">
                <a:solidFill>
                  <a:schemeClr val="bg1"/>
                </a:solidFill>
              </a:rPr>
              <a:t>Volcano Disaster Assistance Program (VDAP)</a:t>
            </a:r>
          </a:p>
          <a:p>
            <a:r>
              <a:rPr lang="en-US" dirty="0" smtClean="0">
                <a:solidFill>
                  <a:schemeClr val="bg1"/>
                </a:solidFill>
              </a:rPr>
              <a:t>What Iceland’s </a:t>
            </a:r>
            <a:r>
              <a:rPr lang="en-US" dirty="0" err="1" smtClean="0">
                <a:solidFill>
                  <a:schemeClr val="bg1"/>
                </a:solidFill>
              </a:rPr>
              <a:t>Eyjafjallajökull</a:t>
            </a:r>
            <a:r>
              <a:rPr lang="en-US" dirty="0" smtClean="0">
                <a:solidFill>
                  <a:schemeClr val="bg1"/>
                </a:solidFill>
              </a:rPr>
              <a:t> Volcano Has Taught Us</a:t>
            </a:r>
          </a:p>
          <a:p>
            <a:r>
              <a:rPr lang="en-US" dirty="0" smtClean="0">
                <a:solidFill>
                  <a:schemeClr val="bg1"/>
                </a:solidFill>
              </a:rPr>
              <a:t>The Future and Synthetic Imagery </a:t>
            </a:r>
            <a:endParaRPr lang="en-US"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9/17/2010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32</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rgbClr val="C00000"/>
                </a:solidFill>
              </a:rPr>
              <a:t>Synthetic Imagery</a:t>
            </a:r>
            <a:r>
              <a:rPr lang="en-US" dirty="0" smtClean="0"/>
              <a:t/>
            </a:r>
            <a:br>
              <a:rPr lang="en-US" dirty="0" smtClean="0"/>
            </a:br>
            <a:endParaRPr lang="en-US" dirty="0"/>
          </a:p>
        </p:txBody>
      </p:sp>
      <p:sp>
        <p:nvSpPr>
          <p:cNvPr id="6" name="Text Placeholder 5"/>
          <p:cNvSpPr>
            <a:spLocks noGrp="1"/>
          </p:cNvSpPr>
          <p:nvPr>
            <p:ph type="body" idx="1"/>
          </p:nvPr>
        </p:nvSpPr>
        <p:spPr/>
        <p:txBody>
          <a:bodyPr/>
          <a:lstStyle/>
          <a:p>
            <a:r>
              <a:rPr lang="en-US" b="1" dirty="0" smtClean="0">
                <a:solidFill>
                  <a:schemeClr val="bg1"/>
                </a:solidFill>
              </a:rPr>
              <a:t>Motivation</a:t>
            </a:r>
            <a:endParaRPr lang="en-US" b="1" dirty="0">
              <a:solidFill>
                <a:schemeClr val="bg1"/>
              </a:solidFill>
            </a:endParaRPr>
          </a:p>
        </p:txBody>
      </p:sp>
      <p:sp>
        <p:nvSpPr>
          <p:cNvPr id="8" name="Text Placeholder 7"/>
          <p:cNvSpPr>
            <a:spLocks noGrp="1"/>
          </p:cNvSpPr>
          <p:nvPr>
            <p:ph type="body" sz="half" idx="3"/>
          </p:nvPr>
        </p:nvSpPr>
        <p:spPr/>
        <p:txBody>
          <a:bodyPr/>
          <a:lstStyle/>
          <a:p>
            <a:r>
              <a:rPr lang="en-US" b="1" dirty="0" smtClean="0">
                <a:solidFill>
                  <a:schemeClr val="bg1"/>
                </a:solidFill>
              </a:rPr>
              <a:t>goals</a:t>
            </a:r>
            <a:endParaRPr lang="en-US" b="1" dirty="0">
              <a:solidFill>
                <a:schemeClr val="bg1"/>
              </a:solidFill>
            </a:endParaRPr>
          </a:p>
        </p:txBody>
      </p:sp>
      <p:sp>
        <p:nvSpPr>
          <p:cNvPr id="7" name="Content Placeholder 6"/>
          <p:cNvSpPr>
            <a:spLocks noGrp="1"/>
          </p:cNvSpPr>
          <p:nvPr>
            <p:ph sz="quarter" idx="2"/>
          </p:nvPr>
        </p:nvSpPr>
        <p:spPr/>
        <p:txBody>
          <a:bodyPr/>
          <a:lstStyle/>
          <a:p>
            <a:pPr marL="457200" indent="-457200" eaLnBrk="1" hangingPunct="1">
              <a:spcBef>
                <a:spcPts val="22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solidFill>
                  <a:schemeClr val="bg1"/>
                </a:solidFill>
              </a:rPr>
              <a:t>1) To extend the operational use of the satellite by producing synthetic GOESR-ABI before the satellite is put into orbit. </a:t>
            </a:r>
          </a:p>
          <a:p>
            <a:pPr marL="457200" indent="-457200" eaLnBrk="1" hangingPunct="1">
              <a:spcBef>
                <a:spcPts val="22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solidFill>
                  <a:schemeClr val="bg1"/>
                </a:solidFill>
              </a:rPr>
              <a:t>2) The only way to examine temporal sampling is through the use of a numerical cloud model.</a:t>
            </a:r>
          </a:p>
          <a:p>
            <a:endParaRPr lang="en-US" dirty="0"/>
          </a:p>
        </p:txBody>
      </p:sp>
      <p:sp>
        <p:nvSpPr>
          <p:cNvPr id="9" name="Content Placeholder 8"/>
          <p:cNvSpPr>
            <a:spLocks noGrp="1"/>
          </p:cNvSpPr>
          <p:nvPr>
            <p:ph sz="quarter" idx="4"/>
          </p:nvPr>
        </p:nvSpPr>
        <p:spPr>
          <a:xfrm>
            <a:off x="4572000" y="2362200"/>
            <a:ext cx="4572000" cy="4267200"/>
          </a:xfrm>
        </p:spPr>
        <p:txBody>
          <a:bodyPr/>
          <a:lstStyle/>
          <a:p>
            <a:pPr marL="457200" indent="-457200">
              <a:spcBef>
                <a:spcPct val="50000"/>
              </a:spcBef>
              <a:buNone/>
            </a:pPr>
            <a:r>
              <a:rPr lang="en-US" dirty="0" smtClean="0">
                <a:solidFill>
                  <a:schemeClr val="bg1"/>
                </a:solidFill>
              </a:rPr>
              <a:t>1) Demonstrate we can create realistic synthetic GOESR-ABI and NPOESS imagery.</a:t>
            </a:r>
          </a:p>
          <a:p>
            <a:pPr marL="457200" indent="-457200">
              <a:spcBef>
                <a:spcPct val="50000"/>
              </a:spcBef>
              <a:buNone/>
            </a:pPr>
            <a:r>
              <a:rPr lang="en-US" dirty="0" smtClean="0">
                <a:solidFill>
                  <a:schemeClr val="bg1"/>
                </a:solidFill>
              </a:rPr>
              <a:t>2) </a:t>
            </a:r>
            <a:r>
              <a:rPr lang="en-US" b="1" dirty="0" smtClean="0">
                <a:solidFill>
                  <a:schemeClr val="bg1"/>
                </a:solidFill>
              </a:rPr>
              <a:t>Synthetic imagery may be used to aid in the development of algorithms aimed at aerosol retrievals from smoke and ash. </a:t>
            </a:r>
            <a:r>
              <a:rPr lang="en-US" dirty="0" smtClean="0">
                <a:solidFill>
                  <a:schemeClr val="bg1"/>
                </a:solidFill>
              </a:rPr>
              <a:t>(</a:t>
            </a:r>
            <a:r>
              <a:rPr lang="en-US" b="1" dirty="0" smtClean="0">
                <a:solidFill>
                  <a:schemeClr val="bg1"/>
                </a:solidFill>
              </a:rPr>
              <a:t>NOAA/NESDIS: </a:t>
            </a:r>
            <a:r>
              <a:rPr lang="en-US" dirty="0" err="1" smtClean="0">
                <a:solidFill>
                  <a:schemeClr val="bg1"/>
                </a:solidFill>
              </a:rPr>
              <a:t>Shobha</a:t>
            </a:r>
            <a:r>
              <a:rPr lang="en-US" dirty="0" smtClean="0">
                <a:solidFill>
                  <a:schemeClr val="bg1"/>
                </a:solidFill>
              </a:rPr>
              <a:t> </a:t>
            </a:r>
            <a:r>
              <a:rPr lang="en-US" dirty="0" err="1" smtClean="0">
                <a:solidFill>
                  <a:schemeClr val="bg1"/>
                </a:solidFill>
              </a:rPr>
              <a:t>Kondragunta</a:t>
            </a:r>
            <a:r>
              <a:rPr lang="en-US" dirty="0" smtClean="0">
                <a:solidFill>
                  <a:schemeClr val="bg1"/>
                </a:solidFill>
              </a:rPr>
              <a:t>, AWG aerosol)</a:t>
            </a:r>
          </a:p>
          <a:p>
            <a:endParaRPr lang="en-US" dirty="0"/>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9/17/2010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33</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pPr>
              <a:defRPr/>
            </a:pPr>
            <a:fld id="{01664465-4D88-4A8B-AF95-FF36446E50F0}" type="datetime1">
              <a:rPr lang="en-US" smtClean="0">
                <a:solidFill>
                  <a:prstClr val="white">
                    <a:shade val="50000"/>
                  </a:prstClr>
                </a:solidFill>
              </a:rPr>
              <a:pPr>
                <a:defRPr/>
              </a:pPr>
              <a:t>9/17/2010</a:t>
            </a:fld>
            <a:endParaRPr lang="en-US">
              <a:solidFill>
                <a:prstClr val="white">
                  <a:shade val="50000"/>
                </a:prstClr>
              </a:solidFill>
            </a:endParaRPr>
          </a:p>
        </p:txBody>
      </p:sp>
      <p:sp>
        <p:nvSpPr>
          <p:cNvPr id="8" name="Slide Number Placeholder 7"/>
          <p:cNvSpPr>
            <a:spLocks noGrp="1"/>
          </p:cNvSpPr>
          <p:nvPr>
            <p:ph type="sldNum" sz="quarter" idx="12"/>
          </p:nvPr>
        </p:nvSpPr>
        <p:spPr/>
        <p:txBody>
          <a:bodyPr/>
          <a:lstStyle/>
          <a:p>
            <a:pPr>
              <a:defRPr/>
            </a:pPr>
            <a:fld id="{48D2FE28-9A9C-4CA7-AA5A-4D8F0FB69A36}" type="slidenum">
              <a:rPr lang="en-US" smtClean="0">
                <a:solidFill>
                  <a:prstClr val="white">
                    <a:shade val="50000"/>
                  </a:prstClr>
                </a:solidFill>
              </a:rPr>
              <a:pPr>
                <a:defRPr/>
              </a:pPr>
              <a:t>34</a:t>
            </a:fld>
            <a:endParaRPr lang="en-US">
              <a:solidFill>
                <a:prstClr val="white">
                  <a:shade val="50000"/>
                </a:prstClr>
              </a:solidFill>
            </a:endParaRPr>
          </a:p>
        </p:txBody>
      </p:sp>
      <p:pic>
        <p:nvPicPr>
          <p:cNvPr id="9" name="Picture 2" descr="abi_bands"/>
          <p:cNvPicPr>
            <a:picLocks noChangeAspect="1" noChangeArrowheads="1"/>
          </p:cNvPicPr>
          <p:nvPr/>
        </p:nvPicPr>
        <p:blipFill>
          <a:blip r:embed="rId2" cstate="print"/>
          <a:srcRect/>
          <a:stretch>
            <a:fillRect/>
          </a:stretch>
        </p:blipFill>
        <p:spPr bwMode="auto">
          <a:xfrm>
            <a:off x="381001" y="381000"/>
            <a:ext cx="8382000" cy="6172200"/>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0"/>
            <a:ext cx="8229600" cy="1143000"/>
          </a:xfrm>
        </p:spPr>
        <p:txBody>
          <a:bodyPr/>
          <a:lstStyle/>
          <a:p>
            <a:r>
              <a:rPr lang="en-GB" sz="4400" dirty="0" smtClean="0">
                <a:solidFill>
                  <a:srgbClr val="C00000"/>
                </a:solidFill>
                <a:effectLst>
                  <a:outerShdw blurRad="38100" dist="38100" dir="2700000" algn="tl">
                    <a:srgbClr val="000000">
                      <a:alpha val="43137"/>
                    </a:srgbClr>
                  </a:outerShdw>
                </a:effectLst>
              </a:rPr>
              <a:t>Creating Synthetic Imagery</a:t>
            </a:r>
            <a:endParaRPr lang="en-US" dirty="0">
              <a:solidFill>
                <a:srgbClr val="C00000"/>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a:xfrm>
            <a:off x="457200" y="1143000"/>
            <a:ext cx="8229600" cy="5486400"/>
          </a:xfrm>
        </p:spPr>
        <p:txBody>
          <a:bodyPr/>
          <a:lstStyle/>
          <a:p>
            <a:pPr>
              <a:lnSpc>
                <a:spcPct val="8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solidFill>
                  <a:schemeClr val="bg1"/>
                </a:solidFill>
                <a:cs typeface="Times New Roman" pitchFamily="18" charset="0"/>
              </a:rPr>
              <a:t>Numerical cloud models: RAMS, WRF-ARW, COAMPS</a:t>
            </a:r>
            <a:endParaRPr lang="en-GB" sz="2400" dirty="0" smtClean="0">
              <a:solidFill>
                <a:schemeClr val="bg1"/>
              </a:solidFill>
              <a:cs typeface="Times New Roman" pitchFamily="18" charset="0"/>
            </a:endParaRPr>
          </a:p>
          <a:p>
            <a:pPr>
              <a:lnSpc>
                <a:spcPct val="80000"/>
              </a:lnSpc>
              <a:spcBef>
                <a:spcPts val="7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solidFill>
                  <a:schemeClr val="bg1"/>
                </a:solidFill>
              </a:rPr>
              <a:t>RAMS/WRF-ARW Microphysics</a:t>
            </a:r>
            <a:endParaRPr lang="en-GB" sz="2400" dirty="0" smtClean="0">
              <a:solidFill>
                <a:schemeClr val="bg1"/>
              </a:solidFill>
              <a:cs typeface="Times New Roman" pitchFamily="18" charset="0"/>
            </a:endParaRPr>
          </a:p>
          <a:p>
            <a:pPr lvl="1">
              <a:lnSpc>
                <a:spcPct val="80000"/>
              </a:lnSpc>
              <a:spcBef>
                <a:spcPts val="45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Two-moment cloud microphysics (RAMS: Meyers/WRF-ARW: Morrison)</a:t>
            </a:r>
          </a:p>
          <a:p>
            <a:pPr lvl="1">
              <a:lnSpc>
                <a:spcPct val="80000"/>
              </a:lnSpc>
              <a:spcBef>
                <a:spcPts val="450"/>
              </a:spcBef>
              <a:buFont typeface="Times New Roman" pitchFamily="18"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       •  Mass mixing ratio and number concentration are </a:t>
            </a:r>
            <a:r>
              <a:rPr lang="en-GB" sz="2000" dirty="0" err="1" smtClean="0">
                <a:solidFill>
                  <a:schemeClr val="bg1"/>
                </a:solidFill>
                <a:cs typeface="Times New Roman" pitchFamily="18" charset="0"/>
              </a:rPr>
              <a:t>prognosed</a:t>
            </a:r>
            <a:r>
              <a:rPr lang="en-GB" sz="2000" dirty="0" smtClean="0">
                <a:solidFill>
                  <a:schemeClr val="bg1"/>
                </a:solidFill>
                <a:cs typeface="Times New Roman" pitchFamily="18" charset="0"/>
              </a:rPr>
              <a:t>.</a:t>
            </a:r>
          </a:p>
          <a:p>
            <a:pPr lvl="2">
              <a:lnSpc>
                <a:spcPct val="80000"/>
              </a:lnSpc>
              <a:spcBef>
                <a:spcPts val="4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RAMS: Pristine ice, snow, aggregates, </a:t>
            </a:r>
            <a:r>
              <a:rPr lang="en-GB" sz="2000" dirty="0" err="1" smtClean="0">
                <a:solidFill>
                  <a:schemeClr val="bg1"/>
                </a:solidFill>
                <a:cs typeface="Times New Roman" pitchFamily="18" charset="0"/>
              </a:rPr>
              <a:t>graupel</a:t>
            </a:r>
            <a:r>
              <a:rPr lang="en-GB" sz="2000" dirty="0" smtClean="0">
                <a:solidFill>
                  <a:schemeClr val="bg1"/>
                </a:solidFill>
                <a:cs typeface="Times New Roman" pitchFamily="18" charset="0"/>
              </a:rPr>
              <a:t>, hail, rain, small cloud drops, and large cloud drops.</a:t>
            </a:r>
          </a:p>
          <a:p>
            <a:pPr lvl="2">
              <a:lnSpc>
                <a:spcPct val="80000"/>
              </a:lnSpc>
              <a:spcBef>
                <a:spcPts val="4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WRF-ARW: Ice, snow, </a:t>
            </a:r>
            <a:r>
              <a:rPr lang="en-GB" sz="2000" dirty="0" err="1" smtClean="0">
                <a:solidFill>
                  <a:schemeClr val="bg1"/>
                </a:solidFill>
                <a:cs typeface="Times New Roman" pitchFamily="18" charset="0"/>
              </a:rPr>
              <a:t>graupel</a:t>
            </a:r>
            <a:r>
              <a:rPr lang="en-GB" sz="2000" dirty="0" smtClean="0">
                <a:solidFill>
                  <a:schemeClr val="bg1"/>
                </a:solidFill>
                <a:cs typeface="Times New Roman" pitchFamily="18" charset="0"/>
              </a:rPr>
              <a:t>, rain, cloud drops.</a:t>
            </a:r>
          </a:p>
          <a:p>
            <a:pPr lvl="1">
              <a:lnSpc>
                <a:spcPct val="80000"/>
              </a:lnSpc>
              <a:spcBef>
                <a:spcPts val="45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Two-way interactive nested grids</a:t>
            </a:r>
          </a:p>
          <a:p>
            <a:pPr lvl="1">
              <a:lnSpc>
                <a:spcPct val="80000"/>
              </a:lnSpc>
              <a:spcBef>
                <a:spcPts val="45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Four grids: 50 km, 10 km, 2 km (GOES-R),  and 400 m (NPOESS).</a:t>
            </a:r>
          </a:p>
          <a:p>
            <a:pPr>
              <a:lnSpc>
                <a:spcPct val="80000"/>
              </a:lnSpc>
              <a:spcBef>
                <a:spcPts val="6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solidFill>
                  <a:schemeClr val="bg1"/>
                </a:solidFill>
              </a:rPr>
              <a:t>Run cloud model and use output as input to an observational operator to generate synthetic GOES-11, GOES-12, and GOES-R satellite observations at different channels.</a:t>
            </a:r>
            <a:endParaRPr lang="en-GB" sz="2400" i="1" dirty="0" smtClean="0">
              <a:solidFill>
                <a:schemeClr val="bg1"/>
              </a:solidFill>
            </a:endParaRPr>
          </a:p>
          <a:p>
            <a:endParaRPr lang="en-US" dirty="0"/>
          </a:p>
        </p:txBody>
      </p:sp>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9/17/2010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35</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44562"/>
          </a:xfrm>
        </p:spPr>
        <p:txBody>
          <a:bodyPr/>
          <a:lstStyle/>
          <a:p>
            <a:r>
              <a:rPr lang="en-GB" sz="4000" dirty="0" smtClean="0">
                <a:solidFill>
                  <a:srgbClr val="C00000"/>
                </a:solidFill>
                <a:effectLst>
                  <a:outerShdw blurRad="38100" dist="38100" dir="2700000" algn="tl">
                    <a:srgbClr val="000000">
                      <a:alpha val="43137"/>
                    </a:srgbClr>
                  </a:outerShdw>
                </a:effectLst>
              </a:rPr>
              <a:t>Creating Synthetic Imagery</a:t>
            </a:r>
            <a:endParaRPr lang="en-US" dirty="0"/>
          </a:p>
        </p:txBody>
      </p:sp>
      <p:sp>
        <p:nvSpPr>
          <p:cNvPr id="3" name="Content Placeholder 2"/>
          <p:cNvSpPr>
            <a:spLocks noGrp="1"/>
          </p:cNvSpPr>
          <p:nvPr>
            <p:ph idx="1"/>
          </p:nvPr>
        </p:nvSpPr>
        <p:spPr>
          <a:xfrm>
            <a:off x="457200" y="1066800"/>
            <a:ext cx="8229600" cy="5486400"/>
          </a:xfrm>
        </p:spPr>
        <p:txBody>
          <a:bodyPr/>
          <a:lstStyle/>
          <a:p>
            <a:pPr>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smtClean="0">
                <a:solidFill>
                  <a:schemeClr val="bg1"/>
                </a:solidFill>
              </a:rPr>
              <a:t>Observational Operator</a:t>
            </a:r>
            <a:r>
              <a:rPr lang="en-GB" sz="2400" dirty="0" smtClean="0">
                <a:solidFill>
                  <a:schemeClr val="bg1"/>
                </a:solidFill>
                <a:cs typeface="Times New Roman" pitchFamily="18" charset="0"/>
              </a:rPr>
              <a:t> </a:t>
            </a:r>
          </a:p>
          <a:p>
            <a:pPr marL="685800" lvl="1" indent="-228600">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Community </a:t>
            </a:r>
            <a:r>
              <a:rPr lang="en-GB" sz="2000" dirty="0" err="1" smtClean="0">
                <a:solidFill>
                  <a:schemeClr val="bg1"/>
                </a:solidFill>
                <a:cs typeface="Times New Roman" pitchFamily="18" charset="0"/>
              </a:rPr>
              <a:t>Radiative</a:t>
            </a:r>
            <a:r>
              <a:rPr lang="en-GB" sz="2000" dirty="0" smtClean="0">
                <a:solidFill>
                  <a:schemeClr val="bg1"/>
                </a:solidFill>
                <a:cs typeface="Times New Roman" pitchFamily="18" charset="0"/>
              </a:rPr>
              <a:t> Transfer Model (CRTM) code used to calculate gaseous transmittances</a:t>
            </a:r>
          </a:p>
          <a:p>
            <a:pPr marL="685800" lvl="1" indent="-228600">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Modified anomalous diffraction theory (MADT) for cloud optical properties for </a:t>
            </a:r>
            <a:r>
              <a:rPr lang="el-GR" sz="2000" dirty="0" smtClean="0">
                <a:solidFill>
                  <a:schemeClr val="bg1"/>
                </a:solidFill>
                <a:cs typeface="Times New Roman" pitchFamily="18" charset="0"/>
              </a:rPr>
              <a:t>λ</a:t>
            </a:r>
            <a:r>
              <a:rPr lang="en-US" sz="2000" dirty="0" smtClean="0">
                <a:solidFill>
                  <a:schemeClr val="bg1"/>
                </a:solidFill>
                <a:cs typeface="Times New Roman" pitchFamily="18" charset="0"/>
              </a:rPr>
              <a:t> &gt; 3.9 µm</a:t>
            </a:r>
          </a:p>
          <a:p>
            <a:pPr marL="685800" lvl="1" indent="-228600">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000" dirty="0" smtClean="0">
                <a:solidFill>
                  <a:schemeClr val="bg1"/>
                </a:solidFill>
                <a:cs typeface="Times New Roman" pitchFamily="18" charset="0"/>
              </a:rPr>
              <a:t>Look-up tables for optical properties for </a:t>
            </a:r>
            <a:r>
              <a:rPr lang="el-GR" sz="2000" dirty="0" smtClean="0">
                <a:solidFill>
                  <a:schemeClr val="bg1"/>
                </a:solidFill>
                <a:cs typeface="Times New Roman" pitchFamily="18" charset="0"/>
              </a:rPr>
              <a:t>λ</a:t>
            </a:r>
            <a:r>
              <a:rPr lang="en-US" sz="2000" dirty="0" smtClean="0">
                <a:solidFill>
                  <a:schemeClr val="bg1"/>
                </a:solidFill>
                <a:cs typeface="Times New Roman" pitchFamily="18" charset="0"/>
              </a:rPr>
              <a:t> &lt;= 3.9 µm</a:t>
            </a:r>
            <a:endParaRPr lang="en-GB" sz="2000" dirty="0" smtClean="0">
              <a:solidFill>
                <a:schemeClr val="bg1"/>
              </a:solidFill>
              <a:cs typeface="Times New Roman" pitchFamily="18" charset="0"/>
            </a:endParaRPr>
          </a:p>
          <a:p>
            <a:pPr marL="685800" lvl="1" indent="-228600">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Delta-</a:t>
            </a:r>
            <a:r>
              <a:rPr lang="en-GB" sz="2000" dirty="0" err="1" smtClean="0">
                <a:solidFill>
                  <a:schemeClr val="bg1"/>
                </a:solidFill>
                <a:cs typeface="Times New Roman" pitchFamily="18" charset="0"/>
              </a:rPr>
              <a:t>Eddington</a:t>
            </a:r>
            <a:r>
              <a:rPr lang="en-GB" sz="2000" dirty="0" smtClean="0">
                <a:solidFill>
                  <a:schemeClr val="bg1"/>
                </a:solidFill>
                <a:cs typeface="Times New Roman" pitchFamily="18" charset="0"/>
              </a:rPr>
              <a:t> formulation for IR bands</a:t>
            </a:r>
          </a:p>
          <a:p>
            <a:pPr marL="685800" lvl="1" indent="-228600">
              <a:spcBef>
                <a:spcPts val="50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Spherical Harmonics Discrete Ordinate Method (SHDOM) for Vis and Near IR bands</a:t>
            </a:r>
          </a:p>
          <a:p>
            <a:pPr lvl="2">
              <a:spcBef>
                <a:spcPts val="45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chemeClr val="bg1"/>
                </a:solidFill>
                <a:cs typeface="Times New Roman" pitchFamily="18" charset="0"/>
              </a:rPr>
              <a:t>Plane parallel version (1-D) of SHDOM from CU (F. Evans)</a:t>
            </a:r>
          </a:p>
          <a:p>
            <a:pPr lvl="2">
              <a:spcBef>
                <a:spcPts val="450"/>
              </a:spcBef>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2000" dirty="0" smtClean="0">
              <a:solidFill>
                <a:schemeClr val="bg1"/>
              </a:solidFill>
              <a:cs typeface="Times New Roman" pitchFamily="18" charset="0"/>
            </a:endParaRPr>
          </a:p>
          <a:p>
            <a:r>
              <a:rPr lang="en-US" sz="2400" dirty="0" smtClean="0">
                <a:solidFill>
                  <a:schemeClr val="bg1"/>
                </a:solidFill>
              </a:rPr>
              <a:t>A point spread function is applied to 400 m data to build the appropriate GOES-R ABI footprint size.</a:t>
            </a:r>
            <a:endParaRPr lang="en-US" sz="2400" dirty="0">
              <a:solidFill>
                <a:schemeClr val="bg1"/>
              </a:solidFill>
            </a:endParaRPr>
          </a:p>
        </p:txBody>
      </p:sp>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9/17/2010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36</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685800" y="-1588"/>
            <a:ext cx="7772400" cy="1146176"/>
          </a:xfrm>
          <a:ln/>
        </p:spPr>
        <p:txBody>
          <a:bodyPr>
            <a:normAutofit/>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b="1" dirty="0">
                <a:solidFill>
                  <a:srgbClr val="C00000"/>
                </a:solidFill>
              </a:rPr>
              <a:t>Synthetic 2 km ABI Bands 7-16</a:t>
            </a:r>
            <a:br>
              <a:rPr lang="en-GB" sz="2400" b="1" dirty="0">
                <a:solidFill>
                  <a:srgbClr val="C00000"/>
                </a:solidFill>
              </a:rPr>
            </a:br>
            <a:r>
              <a:rPr lang="en-GB" sz="2400" b="1" dirty="0">
                <a:solidFill>
                  <a:srgbClr val="C00000"/>
                </a:solidFill>
              </a:rPr>
              <a:t>8 </a:t>
            </a:r>
            <a:r>
              <a:rPr lang="en-GB" sz="2400" b="1" dirty="0" smtClean="0">
                <a:solidFill>
                  <a:srgbClr val="C00000"/>
                </a:solidFill>
              </a:rPr>
              <a:t>May 2003 </a:t>
            </a:r>
            <a:r>
              <a:rPr lang="en-GB" sz="2400" b="1" dirty="0">
                <a:solidFill>
                  <a:srgbClr val="C00000"/>
                </a:solidFill>
              </a:rPr>
              <a:t>Severe Weather Case (19 UTC)</a:t>
            </a:r>
          </a:p>
        </p:txBody>
      </p:sp>
      <p:pic>
        <p:nvPicPr>
          <p:cNvPr id="77827" name="Picture 3"/>
          <p:cNvPicPr>
            <a:picLocks noChangeAspect="1" noChangeArrowheads="1"/>
          </p:cNvPicPr>
          <p:nvPr/>
        </p:nvPicPr>
        <p:blipFill>
          <a:blip r:embed="rId3" cstate="print"/>
          <a:srcRect/>
          <a:stretch>
            <a:fillRect/>
          </a:stretch>
        </p:blipFill>
        <p:spPr bwMode="auto">
          <a:xfrm>
            <a:off x="2514600" y="1219200"/>
            <a:ext cx="1981200" cy="1485900"/>
          </a:xfrm>
          <a:prstGeom prst="rect">
            <a:avLst/>
          </a:prstGeom>
          <a:noFill/>
        </p:spPr>
      </p:pic>
      <p:pic>
        <p:nvPicPr>
          <p:cNvPr id="77828" name="Picture 4"/>
          <p:cNvPicPr>
            <a:picLocks noChangeAspect="1" noChangeArrowheads="1"/>
          </p:cNvPicPr>
          <p:nvPr/>
        </p:nvPicPr>
        <p:blipFill>
          <a:blip r:embed="rId4" cstate="print"/>
          <a:srcRect/>
          <a:stretch>
            <a:fillRect/>
          </a:stretch>
        </p:blipFill>
        <p:spPr bwMode="auto">
          <a:xfrm>
            <a:off x="4648200" y="1219200"/>
            <a:ext cx="1981200" cy="1485900"/>
          </a:xfrm>
          <a:prstGeom prst="rect">
            <a:avLst/>
          </a:prstGeom>
          <a:noFill/>
        </p:spPr>
      </p:pic>
      <p:pic>
        <p:nvPicPr>
          <p:cNvPr id="77829" name="Picture 5"/>
          <p:cNvPicPr>
            <a:picLocks noChangeAspect="1" noChangeArrowheads="1"/>
          </p:cNvPicPr>
          <p:nvPr/>
        </p:nvPicPr>
        <p:blipFill>
          <a:blip r:embed="rId5" cstate="print"/>
          <a:srcRect/>
          <a:stretch>
            <a:fillRect/>
          </a:stretch>
        </p:blipFill>
        <p:spPr bwMode="auto">
          <a:xfrm>
            <a:off x="6781800" y="1219200"/>
            <a:ext cx="1981200" cy="1485900"/>
          </a:xfrm>
          <a:prstGeom prst="rect">
            <a:avLst/>
          </a:prstGeom>
          <a:noFill/>
        </p:spPr>
      </p:pic>
      <p:pic>
        <p:nvPicPr>
          <p:cNvPr id="77830" name="Picture 6"/>
          <p:cNvPicPr>
            <a:picLocks noChangeAspect="1" noChangeArrowheads="1"/>
          </p:cNvPicPr>
          <p:nvPr/>
        </p:nvPicPr>
        <p:blipFill>
          <a:blip r:embed="rId6" cstate="print"/>
          <a:srcRect/>
          <a:stretch>
            <a:fillRect/>
          </a:stretch>
        </p:blipFill>
        <p:spPr bwMode="auto">
          <a:xfrm>
            <a:off x="381000" y="3048000"/>
            <a:ext cx="1981200" cy="1485900"/>
          </a:xfrm>
          <a:prstGeom prst="rect">
            <a:avLst/>
          </a:prstGeom>
          <a:noFill/>
        </p:spPr>
      </p:pic>
      <p:pic>
        <p:nvPicPr>
          <p:cNvPr id="77831" name="Picture 7"/>
          <p:cNvPicPr>
            <a:picLocks noChangeAspect="1" noChangeArrowheads="1"/>
          </p:cNvPicPr>
          <p:nvPr/>
        </p:nvPicPr>
        <p:blipFill>
          <a:blip r:embed="rId7" cstate="print"/>
          <a:srcRect/>
          <a:stretch>
            <a:fillRect/>
          </a:stretch>
        </p:blipFill>
        <p:spPr bwMode="auto">
          <a:xfrm>
            <a:off x="2514600" y="3048000"/>
            <a:ext cx="1981200" cy="1485900"/>
          </a:xfrm>
          <a:prstGeom prst="rect">
            <a:avLst/>
          </a:prstGeom>
          <a:noFill/>
        </p:spPr>
      </p:pic>
      <p:pic>
        <p:nvPicPr>
          <p:cNvPr id="77832" name="Picture 8"/>
          <p:cNvPicPr>
            <a:picLocks noChangeAspect="1" noChangeArrowheads="1"/>
          </p:cNvPicPr>
          <p:nvPr/>
        </p:nvPicPr>
        <p:blipFill>
          <a:blip r:embed="rId8" cstate="print"/>
          <a:srcRect/>
          <a:stretch>
            <a:fillRect/>
          </a:stretch>
        </p:blipFill>
        <p:spPr bwMode="auto">
          <a:xfrm>
            <a:off x="4648200" y="3048000"/>
            <a:ext cx="1981200" cy="1485900"/>
          </a:xfrm>
          <a:prstGeom prst="rect">
            <a:avLst/>
          </a:prstGeom>
          <a:noFill/>
        </p:spPr>
      </p:pic>
      <p:pic>
        <p:nvPicPr>
          <p:cNvPr id="77833" name="Picture 9"/>
          <p:cNvPicPr>
            <a:picLocks noChangeAspect="1" noChangeArrowheads="1"/>
          </p:cNvPicPr>
          <p:nvPr/>
        </p:nvPicPr>
        <p:blipFill>
          <a:blip r:embed="rId9" cstate="print"/>
          <a:srcRect/>
          <a:stretch>
            <a:fillRect/>
          </a:stretch>
        </p:blipFill>
        <p:spPr bwMode="auto">
          <a:xfrm>
            <a:off x="6781800" y="3048000"/>
            <a:ext cx="1981200" cy="1485900"/>
          </a:xfrm>
          <a:prstGeom prst="rect">
            <a:avLst/>
          </a:prstGeom>
          <a:noFill/>
        </p:spPr>
      </p:pic>
      <p:pic>
        <p:nvPicPr>
          <p:cNvPr id="77834" name="Picture 10"/>
          <p:cNvPicPr>
            <a:picLocks noChangeAspect="1" noChangeArrowheads="1"/>
          </p:cNvPicPr>
          <p:nvPr/>
        </p:nvPicPr>
        <p:blipFill>
          <a:blip r:embed="rId10" cstate="print"/>
          <a:srcRect/>
          <a:stretch>
            <a:fillRect/>
          </a:stretch>
        </p:blipFill>
        <p:spPr bwMode="auto">
          <a:xfrm>
            <a:off x="381000" y="4876800"/>
            <a:ext cx="1981200" cy="1485900"/>
          </a:xfrm>
          <a:prstGeom prst="rect">
            <a:avLst/>
          </a:prstGeom>
          <a:noFill/>
        </p:spPr>
      </p:pic>
      <p:pic>
        <p:nvPicPr>
          <p:cNvPr id="77835" name="Picture 11"/>
          <p:cNvPicPr>
            <a:picLocks noChangeAspect="1" noChangeArrowheads="1"/>
          </p:cNvPicPr>
          <p:nvPr/>
        </p:nvPicPr>
        <p:blipFill>
          <a:blip r:embed="rId11" cstate="print"/>
          <a:srcRect/>
          <a:stretch>
            <a:fillRect/>
          </a:stretch>
        </p:blipFill>
        <p:spPr bwMode="auto">
          <a:xfrm>
            <a:off x="2514600" y="4876800"/>
            <a:ext cx="1981200" cy="1485900"/>
          </a:xfrm>
          <a:prstGeom prst="rect">
            <a:avLst/>
          </a:prstGeom>
          <a:noFill/>
        </p:spPr>
      </p:pic>
      <p:sp>
        <p:nvSpPr>
          <p:cNvPr id="77836" name="AutoShape 12"/>
          <p:cNvSpPr>
            <a:spLocks noChangeArrowheads="1"/>
          </p:cNvSpPr>
          <p:nvPr/>
        </p:nvSpPr>
        <p:spPr bwMode="auto">
          <a:xfrm>
            <a:off x="822325" y="2652713"/>
            <a:ext cx="7429500" cy="336550"/>
          </a:xfrm>
          <a:prstGeom prst="roundRect">
            <a:avLst>
              <a:gd name="adj" fmla="val 468"/>
            </a:avLst>
          </a:prstGeom>
          <a:noFill/>
          <a:ln w="9525">
            <a:noFill/>
            <a:round/>
            <a:headEnd/>
            <a:tailEnd/>
          </a:ln>
        </p:spPr>
        <p:txBody>
          <a:bodyPr wrap="none" lIns="90000" tIns="46800" rIns="90000" bIns="46800">
            <a:spAutoFit/>
          </a:bodyPr>
          <a:lstStyle/>
          <a:p>
            <a:pP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600">
                <a:solidFill>
                  <a:prstClr val="white"/>
                </a:solidFill>
              </a:rPr>
              <a:t>3.9 </a:t>
            </a:r>
            <a:r>
              <a:rPr lang="en-GB" sz="1600">
                <a:solidFill>
                  <a:prstClr val="white"/>
                </a:solidFill>
                <a:cs typeface="Times New Roman" pitchFamily="18" charset="0"/>
              </a:rPr>
              <a:t>µ</a:t>
            </a:r>
            <a:r>
              <a:rPr lang="en-GB" sz="1600">
                <a:solidFill>
                  <a:prstClr val="white"/>
                </a:solidFill>
              </a:rPr>
              <a:t>m                               6.2 </a:t>
            </a:r>
            <a:r>
              <a:rPr lang="en-GB" sz="1600">
                <a:solidFill>
                  <a:prstClr val="white"/>
                </a:solidFill>
                <a:cs typeface="Times New Roman" pitchFamily="18" charset="0"/>
              </a:rPr>
              <a:t>µ</a:t>
            </a:r>
            <a:r>
              <a:rPr lang="en-GB" sz="1600">
                <a:solidFill>
                  <a:prstClr val="white"/>
                </a:solidFill>
              </a:rPr>
              <a:t>m                                7.0 </a:t>
            </a:r>
            <a:r>
              <a:rPr lang="en-GB" sz="1600">
                <a:solidFill>
                  <a:prstClr val="white"/>
                </a:solidFill>
                <a:cs typeface="Times New Roman" pitchFamily="18" charset="0"/>
              </a:rPr>
              <a:t>µ</a:t>
            </a:r>
            <a:r>
              <a:rPr lang="en-GB" sz="1600">
                <a:solidFill>
                  <a:prstClr val="white"/>
                </a:solidFill>
              </a:rPr>
              <a:t>m                                 7.3 </a:t>
            </a:r>
            <a:r>
              <a:rPr lang="en-GB" sz="1600">
                <a:solidFill>
                  <a:prstClr val="white"/>
                </a:solidFill>
                <a:cs typeface="Times New Roman" pitchFamily="18" charset="0"/>
              </a:rPr>
              <a:t>µm</a:t>
            </a:r>
          </a:p>
        </p:txBody>
      </p:sp>
      <p:sp>
        <p:nvSpPr>
          <p:cNvPr id="77837" name="AutoShape 13"/>
          <p:cNvSpPr>
            <a:spLocks noChangeArrowheads="1"/>
          </p:cNvSpPr>
          <p:nvPr/>
        </p:nvSpPr>
        <p:spPr bwMode="auto">
          <a:xfrm>
            <a:off x="914400" y="4495800"/>
            <a:ext cx="7429500" cy="336550"/>
          </a:xfrm>
          <a:prstGeom prst="roundRect">
            <a:avLst>
              <a:gd name="adj" fmla="val 468"/>
            </a:avLst>
          </a:prstGeom>
          <a:noFill/>
          <a:ln w="9525">
            <a:noFill/>
            <a:round/>
            <a:headEnd/>
            <a:tailEnd/>
          </a:ln>
        </p:spPr>
        <p:txBody>
          <a:bodyPr wrap="none" lIns="90000" tIns="46800" rIns="90000" bIns="46800">
            <a:spAutoFit/>
          </a:bodyPr>
          <a:lstStyle/>
          <a:p>
            <a:pP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600">
                <a:solidFill>
                  <a:prstClr val="white"/>
                </a:solidFill>
              </a:rPr>
              <a:t>8.5 </a:t>
            </a:r>
            <a:r>
              <a:rPr lang="en-GB" sz="1600">
                <a:solidFill>
                  <a:prstClr val="white"/>
                </a:solidFill>
                <a:cs typeface="Times New Roman" pitchFamily="18" charset="0"/>
              </a:rPr>
              <a:t>µ</a:t>
            </a:r>
            <a:r>
              <a:rPr lang="en-GB" sz="1600">
                <a:solidFill>
                  <a:prstClr val="white"/>
                </a:solidFill>
              </a:rPr>
              <a:t>m                               9.6 </a:t>
            </a:r>
            <a:r>
              <a:rPr lang="en-GB" sz="1600">
                <a:solidFill>
                  <a:prstClr val="white"/>
                </a:solidFill>
                <a:cs typeface="Times New Roman" pitchFamily="18" charset="0"/>
              </a:rPr>
              <a:t>µ</a:t>
            </a:r>
            <a:r>
              <a:rPr lang="en-GB" sz="1600">
                <a:solidFill>
                  <a:prstClr val="white"/>
                </a:solidFill>
              </a:rPr>
              <a:t>m                               10.35 </a:t>
            </a:r>
            <a:r>
              <a:rPr lang="en-GB" sz="1600">
                <a:solidFill>
                  <a:prstClr val="white"/>
                </a:solidFill>
                <a:cs typeface="Times New Roman" pitchFamily="18" charset="0"/>
              </a:rPr>
              <a:t>µ</a:t>
            </a:r>
            <a:r>
              <a:rPr lang="en-GB" sz="1600">
                <a:solidFill>
                  <a:prstClr val="white"/>
                </a:solidFill>
              </a:rPr>
              <a:t>m                            11.2 </a:t>
            </a:r>
            <a:r>
              <a:rPr lang="en-GB" sz="1600">
                <a:solidFill>
                  <a:prstClr val="white"/>
                </a:solidFill>
                <a:cs typeface="Times New Roman" pitchFamily="18" charset="0"/>
              </a:rPr>
              <a:t>µm</a:t>
            </a:r>
          </a:p>
        </p:txBody>
      </p:sp>
      <p:sp>
        <p:nvSpPr>
          <p:cNvPr id="77838" name="AutoShape 14"/>
          <p:cNvSpPr>
            <a:spLocks noChangeArrowheads="1"/>
          </p:cNvSpPr>
          <p:nvPr/>
        </p:nvSpPr>
        <p:spPr bwMode="auto">
          <a:xfrm>
            <a:off x="838200" y="6400800"/>
            <a:ext cx="3298825" cy="336550"/>
          </a:xfrm>
          <a:prstGeom prst="roundRect">
            <a:avLst>
              <a:gd name="adj" fmla="val 468"/>
            </a:avLst>
          </a:prstGeom>
          <a:noFill/>
          <a:ln w="9525">
            <a:noFill/>
            <a:round/>
            <a:headEnd/>
            <a:tailEnd/>
          </a:ln>
        </p:spPr>
        <p:txBody>
          <a:bodyPr wrap="none" lIns="90000" tIns="46800" rIns="90000" bIns="46800">
            <a:spAutoFit/>
          </a:bodyPr>
          <a:lstStyle/>
          <a:p>
            <a:pP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600">
                <a:solidFill>
                  <a:prstClr val="white"/>
                </a:solidFill>
              </a:rPr>
              <a:t>12.3 </a:t>
            </a:r>
            <a:r>
              <a:rPr lang="en-GB" sz="1600">
                <a:solidFill>
                  <a:prstClr val="white"/>
                </a:solidFill>
                <a:cs typeface="Times New Roman" pitchFamily="18" charset="0"/>
              </a:rPr>
              <a:t>µ</a:t>
            </a:r>
            <a:r>
              <a:rPr lang="en-GB" sz="1600">
                <a:solidFill>
                  <a:prstClr val="white"/>
                </a:solidFill>
              </a:rPr>
              <a:t>m                               13.3 </a:t>
            </a:r>
            <a:r>
              <a:rPr lang="en-GB" sz="1600">
                <a:solidFill>
                  <a:prstClr val="white"/>
                </a:solidFill>
                <a:cs typeface="Times New Roman" pitchFamily="18" charset="0"/>
              </a:rPr>
              <a:t>µ</a:t>
            </a:r>
            <a:r>
              <a:rPr lang="en-GB" sz="1600">
                <a:solidFill>
                  <a:prstClr val="white"/>
                </a:solidFill>
              </a:rPr>
              <a:t>m   </a:t>
            </a:r>
          </a:p>
        </p:txBody>
      </p:sp>
      <p:pic>
        <p:nvPicPr>
          <p:cNvPr id="77839" name="Picture 15"/>
          <p:cNvPicPr>
            <a:picLocks noChangeAspect="1" noChangeArrowheads="1"/>
          </p:cNvPicPr>
          <p:nvPr/>
        </p:nvPicPr>
        <p:blipFill>
          <a:blip r:embed="rId12" cstate="print"/>
          <a:srcRect/>
          <a:stretch>
            <a:fillRect/>
          </a:stretch>
        </p:blipFill>
        <p:spPr bwMode="auto">
          <a:xfrm>
            <a:off x="381000" y="1219200"/>
            <a:ext cx="1981200" cy="1485900"/>
          </a:xfrm>
          <a:prstGeom prst="rect">
            <a:avLst/>
          </a:prstGeom>
          <a:noFill/>
        </p:spPr>
      </p:pic>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9/17/2010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38</a:t>
            </a:fld>
            <a:endParaRPr lang="en-US">
              <a:solidFill>
                <a:prstClr val="white">
                  <a:shade val="50000"/>
                </a:prstClr>
              </a:solidFill>
            </a:endParaRPr>
          </a:p>
        </p:txBody>
      </p:sp>
      <p:sp>
        <p:nvSpPr>
          <p:cNvPr id="5" name="Rectangle 4"/>
          <p:cNvSpPr/>
          <p:nvPr/>
        </p:nvSpPr>
        <p:spPr>
          <a:xfrm>
            <a:off x="2057400" y="6705600"/>
            <a:ext cx="4953000" cy="152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9/17/2010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39</a:t>
            </a:fld>
            <a:endParaRPr lang="en-US">
              <a:solidFill>
                <a:prstClr val="white">
                  <a:shade val="50000"/>
                </a:prstClr>
              </a:solidFill>
            </a:endParaRPr>
          </a:p>
        </p:txBody>
      </p:sp>
      <p:sp>
        <p:nvSpPr>
          <p:cNvPr id="4" name="Rectangle 3"/>
          <p:cNvSpPr/>
          <p:nvPr/>
        </p:nvSpPr>
        <p:spPr>
          <a:xfrm>
            <a:off x="2057400" y="6705600"/>
            <a:ext cx="5029200" cy="152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7001">
              <a:srgbClr val="E6E6E6"/>
            </a:gs>
            <a:gs pos="32001">
              <a:srgbClr val="7D8496"/>
            </a:gs>
            <a:gs pos="47000">
              <a:srgbClr val="E6E6E6"/>
            </a:gs>
            <a:gs pos="85001">
              <a:srgbClr val="7D8496"/>
            </a:gs>
            <a:gs pos="100000">
              <a:srgbClr val="E6E6E6"/>
            </a:gs>
          </a:gsLst>
          <a:lin ang="36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effectLst>
                  <a:outerShdw blurRad="38100" dist="38100" dir="2700000" algn="tl">
                    <a:srgbClr val="000000">
                      <a:alpha val="43137"/>
                    </a:srgbClr>
                  </a:outerShdw>
                </a:effectLst>
              </a:rPr>
              <a:t>Famous Last Words</a:t>
            </a:r>
            <a:endParaRPr lang="en-US" b="1" dirty="0">
              <a:solidFill>
                <a:srgbClr val="C00000"/>
              </a:solidFill>
              <a:effectLst>
                <a:outerShdw blurRad="38100" dist="38100" dir="2700000" algn="tl">
                  <a:srgbClr val="000000">
                    <a:alpha val="43137"/>
                  </a:srgbClr>
                </a:outerShdw>
              </a:effectLst>
            </a:endParaRPr>
          </a:p>
        </p:txBody>
      </p:sp>
      <p:sp>
        <p:nvSpPr>
          <p:cNvPr id="4" name="TextBox 3"/>
          <p:cNvSpPr txBox="1"/>
          <p:nvPr/>
        </p:nvSpPr>
        <p:spPr>
          <a:xfrm>
            <a:off x="152400" y="1600200"/>
            <a:ext cx="8839200" cy="4062651"/>
          </a:xfrm>
          <a:prstGeom prst="rect">
            <a:avLst/>
          </a:prstGeom>
          <a:noFill/>
        </p:spPr>
        <p:txBody>
          <a:bodyPr wrap="square" rtlCol="0">
            <a:spAutoFit/>
          </a:bodyPr>
          <a:lstStyle/>
          <a:p>
            <a:r>
              <a:rPr lang="en-US" sz="1600" b="1" dirty="0"/>
              <a:t>One of the top listed stories on volcanoes was an AP question and answer session </a:t>
            </a:r>
            <a:r>
              <a:rPr lang="en-US" sz="1600" b="1" dirty="0" smtClean="0"/>
              <a:t>Monday, </a:t>
            </a:r>
          </a:p>
          <a:p>
            <a:r>
              <a:rPr lang="en-US" sz="1600" b="1" dirty="0" smtClean="0"/>
              <a:t>April </a:t>
            </a:r>
            <a:r>
              <a:rPr lang="en-US" sz="1600" b="1" dirty="0"/>
              <a:t>19, </a:t>
            </a:r>
            <a:r>
              <a:rPr lang="en-US" sz="1600" b="1" dirty="0" smtClean="0"/>
              <a:t>2010 </a:t>
            </a:r>
            <a:r>
              <a:rPr lang="en-US" sz="1600" b="1" dirty="0"/>
              <a:t>by </a:t>
            </a:r>
            <a:r>
              <a:rPr lang="en-US" sz="1600" b="1" dirty="0" err="1"/>
              <a:t>Malcom</a:t>
            </a:r>
            <a:r>
              <a:rPr lang="en-US" sz="1600" b="1" dirty="0"/>
              <a:t> Ritter. </a:t>
            </a:r>
            <a:r>
              <a:rPr lang="en-US" sz="1600" b="1" dirty="0" smtClean="0"/>
              <a:t> Below is the number </a:t>
            </a:r>
            <a:r>
              <a:rPr lang="en-US" sz="1600" b="1" dirty="0"/>
              <a:t>one </a:t>
            </a:r>
            <a:r>
              <a:rPr lang="en-US" sz="1600" b="1" dirty="0" smtClean="0"/>
              <a:t>question:</a:t>
            </a:r>
          </a:p>
          <a:p>
            <a:endParaRPr lang="en-US" sz="1600" dirty="0"/>
          </a:p>
          <a:p>
            <a:r>
              <a:rPr lang="en-US" sz="1600" b="1" dirty="0"/>
              <a:t>Q. Should we worry that winds could shift and blow the ash into North America</a:t>
            </a:r>
            <a:r>
              <a:rPr lang="en-US" sz="1600" b="1" dirty="0" smtClean="0"/>
              <a:t>?</a:t>
            </a:r>
          </a:p>
          <a:p>
            <a:endParaRPr lang="en-US" sz="1600" dirty="0"/>
          </a:p>
          <a:p>
            <a:pPr marL="342900" indent="-342900">
              <a:buAutoNum type="alphaUcPeriod"/>
            </a:pPr>
            <a:r>
              <a:rPr lang="en-US" sz="1600" b="1" dirty="0" smtClean="0"/>
              <a:t>“</a:t>
            </a:r>
            <a:r>
              <a:rPr lang="en-US" sz="1600" b="1" dirty="0"/>
              <a:t>At the current time we’re not expecting </a:t>
            </a:r>
            <a:r>
              <a:rPr lang="en-US" sz="1600" b="1" dirty="0" smtClean="0"/>
              <a:t>that.  The </a:t>
            </a:r>
            <a:r>
              <a:rPr lang="en-US" sz="1600" b="1" dirty="0"/>
              <a:t>likelihood of any ash even reaching into far eastern Canada is pretty unlikely at this point</a:t>
            </a:r>
            <a:r>
              <a:rPr lang="en-US" sz="1600" b="1" dirty="0" smtClean="0"/>
              <a:t>.”</a:t>
            </a:r>
          </a:p>
          <a:p>
            <a:pPr marL="342900" indent="-342900"/>
            <a:endParaRPr lang="en-US" sz="1600" dirty="0"/>
          </a:p>
          <a:p>
            <a:r>
              <a:rPr lang="en-US" sz="1600" b="1" dirty="0" smtClean="0"/>
              <a:t>Later the same day - Toronto </a:t>
            </a:r>
            <a:r>
              <a:rPr lang="en-US" sz="1600" b="1" dirty="0"/>
              <a:t>Sun and </a:t>
            </a:r>
            <a:r>
              <a:rPr lang="en-US" sz="1600" b="1" dirty="0" err="1"/>
              <a:t>IFPress</a:t>
            </a:r>
            <a:r>
              <a:rPr lang="en-US" sz="1600" b="1" dirty="0"/>
              <a:t> titled </a:t>
            </a:r>
            <a:r>
              <a:rPr lang="en-US" sz="1600" b="1" i="1" u="sng" dirty="0" smtClean="0"/>
              <a:t>Volcanic </a:t>
            </a:r>
            <a:r>
              <a:rPr lang="en-US" sz="1600" b="1" i="1" u="sng" dirty="0"/>
              <a:t>Ash reaches </a:t>
            </a:r>
            <a:r>
              <a:rPr lang="en-US" sz="1600" b="1" i="1" u="sng" dirty="0" smtClean="0"/>
              <a:t>Quebec</a:t>
            </a:r>
            <a:r>
              <a:rPr lang="en-US" sz="1600" b="1" dirty="0" smtClean="0"/>
              <a:t> –</a:t>
            </a:r>
          </a:p>
          <a:p>
            <a:r>
              <a:rPr lang="en-US" sz="1600" b="1" dirty="0" smtClean="0"/>
              <a:t> </a:t>
            </a:r>
          </a:p>
          <a:p>
            <a:r>
              <a:rPr lang="en-US" sz="1600" b="1" dirty="0" smtClean="0"/>
              <a:t>(April 19, 2010) QUEBEC </a:t>
            </a:r>
            <a:r>
              <a:rPr lang="en-US" sz="1600" b="1" dirty="0"/>
              <a:t>CITY - The massive ash cloud that was sent sprawling following the eruption of Iceland's </a:t>
            </a:r>
            <a:r>
              <a:rPr lang="en-US" sz="1600" b="1" dirty="0" err="1"/>
              <a:t>Eyjafjallajökull</a:t>
            </a:r>
            <a:r>
              <a:rPr lang="en-US" sz="1600" b="1" dirty="0"/>
              <a:t> volcano has now reached Quebec</a:t>
            </a:r>
            <a:r>
              <a:rPr lang="en-US" sz="1600" b="1" dirty="0" smtClean="0"/>
              <a:t>.  According </a:t>
            </a:r>
            <a:r>
              <a:rPr lang="en-US" sz="1600" b="1" dirty="0"/>
              <a:t>to the most recent information from Environment Canada, a portion of the volcanic ash cloud reached the province after crossing the Atlantic and hitting Newfoundland</a:t>
            </a:r>
            <a:r>
              <a:rPr lang="en-US" sz="1600" b="1" dirty="0" smtClean="0"/>
              <a:t>.  The </a:t>
            </a:r>
            <a:r>
              <a:rPr lang="en-US" sz="1600" b="1" dirty="0"/>
              <a:t>cloud was expected to stretch towards New Brunswick, Nova Scotia and Prince Edward Island.</a:t>
            </a:r>
            <a:endParaRPr lang="en-US" sz="1600" dirty="0"/>
          </a:p>
          <a:p>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C00000"/>
                </a:solidFill>
              </a:rPr>
              <a:t>? Real, or GOES-R Synthetic?</a:t>
            </a:r>
            <a:endParaRPr lang="en-US" dirty="0">
              <a:solidFill>
                <a:srgbClr val="C00000"/>
              </a:solidFill>
            </a:endParaRPr>
          </a:p>
        </p:txBody>
      </p:sp>
      <p:pic>
        <p:nvPicPr>
          <p:cNvPr id="8" name="Content Placeholder 7" descr="24apr10simIRloop.gif"/>
          <p:cNvPicPr>
            <a:picLocks noGrp="1" noChangeAspect="1"/>
          </p:cNvPicPr>
          <p:nvPr>
            <p:ph sz="half" idx="1"/>
          </p:nvPr>
        </p:nvPicPr>
        <p:blipFill>
          <a:blip r:embed="rId3" cstate="print"/>
          <a:stretch>
            <a:fillRect/>
          </a:stretch>
        </p:blipFill>
        <p:spPr>
          <a:xfrm>
            <a:off x="0" y="1828800"/>
            <a:ext cx="4495800" cy="3733800"/>
          </a:xfrm>
        </p:spPr>
      </p:pic>
      <p:pic>
        <p:nvPicPr>
          <p:cNvPr id="9" name="Content Placeholder 8" descr="24apr10g13IRloop.GIF"/>
          <p:cNvPicPr>
            <a:picLocks noGrp="1" noChangeAspect="1"/>
          </p:cNvPicPr>
          <p:nvPr>
            <p:ph sz="half" idx="2"/>
          </p:nvPr>
        </p:nvPicPr>
        <p:blipFill>
          <a:blip r:embed="rId4" cstate="print"/>
          <a:stretch>
            <a:fillRect/>
          </a:stretch>
        </p:blipFill>
        <p:spPr>
          <a:xfrm>
            <a:off x="4648200" y="1828800"/>
            <a:ext cx="4495800" cy="3733800"/>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9/17/2010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40</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C00000"/>
                </a:solidFill>
                <a:effectLst>
                  <a:outerShdw blurRad="38100" dist="38100" dir="2700000" algn="tl">
                    <a:srgbClr val="000000">
                      <a:alpha val="43137"/>
                    </a:srgbClr>
                  </a:outerShdw>
                </a:effectLst>
              </a:rPr>
              <a:t>Synthetic Water Vapor Imagery</a:t>
            </a:r>
            <a:endParaRPr lang="en-US" dirty="0">
              <a:solidFill>
                <a:srgbClr val="C00000"/>
              </a:solidFill>
              <a:effectLst>
                <a:outerShdw blurRad="38100" dist="38100" dir="2700000" algn="tl">
                  <a:srgbClr val="000000">
                    <a:alpha val="43137"/>
                  </a:srgbClr>
                </a:outerShdw>
              </a:effectLst>
            </a:endParaRPr>
          </a:p>
        </p:txBody>
      </p:sp>
      <p:pic>
        <p:nvPicPr>
          <p:cNvPr id="7" name="Content Placeholder 6" descr="sounder_wrf_compare2.gif"/>
          <p:cNvPicPr>
            <a:picLocks noGrp="1" noChangeAspect="1"/>
          </p:cNvPicPr>
          <p:nvPr>
            <p:ph idx="1"/>
          </p:nvPr>
        </p:nvPicPr>
        <p:blipFill>
          <a:blip r:embed="rId3" cstate="print"/>
          <a:stretch>
            <a:fillRect/>
          </a:stretch>
        </p:blipFill>
        <p:spPr>
          <a:xfrm>
            <a:off x="457200" y="1689057"/>
            <a:ext cx="8229600" cy="4530811"/>
          </a:xfrm>
        </p:spPr>
      </p:pic>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9/17/2010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41</a:t>
            </a:fld>
            <a:endParaRPr lang="en-US">
              <a:solidFill>
                <a:prstClr val="white">
                  <a:shade val="50000"/>
                </a:prstClr>
              </a:solidFill>
            </a:endParaRPr>
          </a:p>
        </p:txBody>
      </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4343400" y="0"/>
            <a:ext cx="4419600" cy="1143000"/>
          </a:xfrm>
        </p:spPr>
        <p:txBody>
          <a:bodyPr>
            <a:normAutofit/>
          </a:bodyPr>
          <a:lstStyle/>
          <a:p>
            <a:r>
              <a:rPr lang="en-US" sz="3200" dirty="0" smtClean="0">
                <a:solidFill>
                  <a:srgbClr val="C00000"/>
                </a:solidFill>
              </a:rPr>
              <a:t>WRF/GOES-R Synthetic Imagery</a:t>
            </a:r>
            <a:endParaRPr lang="en-US" sz="3200" dirty="0">
              <a:solidFill>
                <a:srgbClr val="C00000"/>
              </a:solidFill>
            </a:endParaRPr>
          </a:p>
        </p:txBody>
      </p:sp>
      <p:sp>
        <p:nvSpPr>
          <p:cNvPr id="6" name="Content Placeholder 5"/>
          <p:cNvSpPr>
            <a:spLocks noGrp="1"/>
          </p:cNvSpPr>
          <p:nvPr>
            <p:ph sz="half" idx="1"/>
          </p:nvPr>
        </p:nvSpPr>
        <p:spPr>
          <a:xfrm>
            <a:off x="0" y="4419600"/>
            <a:ext cx="5486400" cy="2438400"/>
          </a:xfrm>
        </p:spPr>
        <p:txBody>
          <a:bodyPr/>
          <a:lstStyle/>
          <a:p>
            <a:r>
              <a:rPr lang="en-US" sz="2000" dirty="0" smtClean="0">
                <a:solidFill>
                  <a:schemeClr val="bg1"/>
                </a:solidFill>
              </a:rPr>
              <a:t>6. NSSL/SPC Acquire Imagery from Server</a:t>
            </a:r>
          </a:p>
          <a:p>
            <a:r>
              <a:rPr lang="en-US" sz="2000" dirty="0" smtClean="0">
                <a:solidFill>
                  <a:schemeClr val="bg1"/>
                </a:solidFill>
              </a:rPr>
              <a:t>7. GOES-R Imagery sent to Website</a:t>
            </a:r>
          </a:p>
          <a:p>
            <a:pPr lvl="1"/>
            <a:r>
              <a:rPr lang="en-US" sz="1800" dirty="0" smtClean="0">
                <a:hlinkClick r:id="rId4"/>
              </a:rPr>
              <a:t>http://rammb.cira.colostate.edu/projects/svr_vis/sim_goesr/ch13_loop.asp</a:t>
            </a:r>
            <a:endParaRPr lang="en-US" sz="1800" dirty="0" smtClean="0"/>
          </a:p>
          <a:p>
            <a:pPr lvl="1"/>
            <a:r>
              <a:rPr lang="en-US" sz="1800" dirty="0" smtClean="0">
                <a:hlinkClick r:id="rId5"/>
              </a:rPr>
              <a:t>http://rammb.cira.colostate.edu/projects/svr_vis/sim_goesr/ch9_loop.asp</a:t>
            </a:r>
            <a:endParaRPr lang="en-US" sz="1800" dirty="0"/>
          </a:p>
        </p:txBody>
      </p:sp>
      <p:sp>
        <p:nvSpPr>
          <p:cNvPr id="7" name="Content Placeholder 6"/>
          <p:cNvSpPr>
            <a:spLocks noGrp="1"/>
          </p:cNvSpPr>
          <p:nvPr>
            <p:ph sz="half" idx="2"/>
          </p:nvPr>
        </p:nvSpPr>
        <p:spPr>
          <a:xfrm>
            <a:off x="4419600" y="1219200"/>
            <a:ext cx="4724400" cy="2819401"/>
          </a:xfrm>
        </p:spPr>
        <p:txBody>
          <a:bodyPr/>
          <a:lstStyle/>
          <a:p>
            <a:r>
              <a:rPr lang="en-US" sz="2000" dirty="0" smtClean="0">
                <a:solidFill>
                  <a:schemeClr val="bg1"/>
                </a:solidFill>
              </a:rPr>
              <a:t>1. NSSL run 4km WRF-ARW</a:t>
            </a:r>
          </a:p>
          <a:p>
            <a:r>
              <a:rPr lang="en-US" sz="2000" dirty="0" smtClean="0">
                <a:solidFill>
                  <a:schemeClr val="bg1"/>
                </a:solidFill>
              </a:rPr>
              <a:t>2. Secure Copy Output sent to CIRA</a:t>
            </a:r>
          </a:p>
          <a:p>
            <a:r>
              <a:rPr lang="en-US" sz="2000" dirty="0" smtClean="0">
                <a:solidFill>
                  <a:schemeClr val="bg1"/>
                </a:solidFill>
              </a:rPr>
              <a:t>3. Data arrives at CIRA</a:t>
            </a:r>
          </a:p>
          <a:p>
            <a:r>
              <a:rPr lang="en-US" sz="2000" dirty="0" smtClean="0">
                <a:solidFill>
                  <a:schemeClr val="bg1"/>
                </a:solidFill>
              </a:rPr>
              <a:t>4. Model Output converted to GOES-R Synthetic Imagery</a:t>
            </a:r>
          </a:p>
          <a:p>
            <a:r>
              <a:rPr lang="en-US" sz="2000" dirty="0" smtClean="0">
                <a:solidFill>
                  <a:schemeClr val="bg1"/>
                </a:solidFill>
              </a:rPr>
              <a:t>5. GOES-R Imagery Sent to NAWIPS Server</a:t>
            </a:r>
            <a:endParaRPr lang="en-US" sz="2000" dirty="0">
              <a:solidFill>
                <a:schemeClr val="bg1"/>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9/17/2010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42</a:t>
            </a:fld>
            <a:endParaRPr lang="en-US">
              <a:solidFill>
                <a:prstClr val="white">
                  <a:shade val="50000"/>
                </a:prstClr>
              </a:solidFill>
            </a:endParaRPr>
          </a:p>
        </p:txBody>
      </p:sp>
      <p:cxnSp>
        <p:nvCxnSpPr>
          <p:cNvPr id="16" name="Straight Arrow Connector 15"/>
          <p:cNvCxnSpPr/>
          <p:nvPr/>
        </p:nvCxnSpPr>
        <p:spPr>
          <a:xfrm rot="16200000" flipV="1">
            <a:off x="2247900" y="1866900"/>
            <a:ext cx="2438400" cy="1295400"/>
          </a:xfrm>
          <a:prstGeom prst="straightConnector1">
            <a:avLst/>
          </a:prstGeom>
          <a:ln w="50800">
            <a:tailEnd type="arrow"/>
          </a:ln>
        </p:spPr>
        <p:style>
          <a:lnRef idx="1">
            <a:schemeClr val="dk1"/>
          </a:lnRef>
          <a:fillRef idx="0">
            <a:schemeClr val="dk1"/>
          </a:fillRef>
          <a:effectRef idx="0">
            <a:schemeClr val="dk1"/>
          </a:effectRef>
          <a:fontRef idx="minor">
            <a:schemeClr val="tx1"/>
          </a:fontRef>
        </p:style>
      </p:cxnSp>
      <p:cxnSp>
        <p:nvCxnSpPr>
          <p:cNvPr id="20" name="Straight Arrow Connector 19"/>
          <p:cNvCxnSpPr/>
          <p:nvPr/>
        </p:nvCxnSpPr>
        <p:spPr>
          <a:xfrm>
            <a:off x="4114800" y="3733800"/>
            <a:ext cx="2819400" cy="1524000"/>
          </a:xfrm>
          <a:prstGeom prst="straightConnector1">
            <a:avLst/>
          </a:prstGeom>
          <a:ln w="50800">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California Fires 23 OCT 2007</a:t>
            </a:r>
            <a:endParaRPr lang="en-US" dirty="0">
              <a:solidFill>
                <a:srgbClr val="C00000"/>
              </a:solidFill>
            </a:endParaRPr>
          </a:p>
        </p:txBody>
      </p:sp>
      <p:sp>
        <p:nvSpPr>
          <p:cNvPr id="5" name="Date Placeholder 4"/>
          <p:cNvSpPr>
            <a:spLocks noGrp="1"/>
          </p:cNvSpPr>
          <p:nvPr>
            <p:ph type="dt" sz="half" idx="10"/>
          </p:nvPr>
        </p:nvSpPr>
        <p:spPr/>
        <p:txBody>
          <a:bodyPr/>
          <a:lstStyle/>
          <a:p>
            <a:pPr>
              <a:defRPr/>
            </a:pPr>
            <a:fld id="{3D090041-2E4E-478B-BFDC-C5DB2A29F9C2}" type="datetime1">
              <a:rPr lang="en-US" smtClean="0">
                <a:solidFill>
                  <a:prstClr val="white">
                    <a:shade val="50000"/>
                  </a:prstClr>
                </a:solidFill>
              </a:rPr>
              <a:pPr>
                <a:defRPr/>
              </a:pPr>
              <a:t>9/17/2010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64CD284C-C0F3-4478-B002-08FD6F7DEC2B}" type="slidenum">
              <a:rPr lang="en-US" smtClean="0">
                <a:solidFill>
                  <a:prstClr val="white">
                    <a:shade val="50000"/>
                  </a:prstClr>
                </a:solidFill>
              </a:rPr>
              <a:pPr>
                <a:defRPr/>
              </a:pPr>
              <a:t>43</a:t>
            </a:fld>
            <a:endParaRPr lang="en-US">
              <a:solidFill>
                <a:prstClr val="white">
                  <a:shade val="50000"/>
                </a:prstClr>
              </a:solidFill>
            </a:endParaRPr>
          </a:p>
        </p:txBody>
      </p:sp>
      <p:pic>
        <p:nvPicPr>
          <p:cNvPr id="7" name="Picture 10" descr="USA5"/>
          <p:cNvPicPr>
            <a:picLocks noGrp="1" noChangeAspect="1" noChangeArrowheads="1"/>
          </p:cNvPicPr>
          <p:nvPr>
            <p:ph sz="half" idx="1"/>
          </p:nvPr>
        </p:nvPicPr>
        <p:blipFill>
          <a:blip r:embed="rId3" cstate="print"/>
          <a:srcRect/>
          <a:stretch>
            <a:fillRect/>
          </a:stretch>
        </p:blipFill>
        <p:spPr bwMode="auto">
          <a:xfrm>
            <a:off x="0" y="1911190"/>
            <a:ext cx="4495800" cy="4337209"/>
          </a:xfrm>
          <a:prstGeom prst="rect">
            <a:avLst/>
          </a:prstGeom>
          <a:noFill/>
          <a:ln w="9525">
            <a:noFill/>
            <a:miter lim="800000"/>
            <a:headEnd/>
            <a:tailEnd/>
          </a:ln>
        </p:spPr>
      </p:pic>
      <p:pic>
        <p:nvPicPr>
          <p:cNvPr id="8" name="Picture 88" descr="Simulated-CA-smoke_RGB_synthetic-Green_Rayeligh-corrected"/>
          <p:cNvPicPr>
            <a:picLocks noGrp="1" noChangeAspect="1" noChangeArrowheads="1"/>
          </p:cNvPicPr>
          <p:nvPr>
            <p:ph sz="half" idx="2"/>
          </p:nvPr>
        </p:nvPicPr>
        <p:blipFill>
          <a:blip r:embed="rId4" cstate="print"/>
          <a:srcRect/>
          <a:stretch>
            <a:fillRect/>
          </a:stretch>
        </p:blipFill>
        <p:spPr bwMode="auto">
          <a:xfrm>
            <a:off x="4648200" y="1905000"/>
            <a:ext cx="4495800" cy="4343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0000" r="-26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9/17/2010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44</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0"/>
            <a:ext cx="8229600" cy="838200"/>
          </a:xfrm>
        </p:spPr>
        <p:txBody>
          <a:bodyPr>
            <a:normAutofit/>
          </a:bodyPr>
          <a:lstStyle/>
          <a:p>
            <a:r>
              <a:rPr lang="en-US" dirty="0" smtClean="0">
                <a:solidFill>
                  <a:srgbClr val="C00000"/>
                </a:solidFill>
                <a:effectLst>
                  <a:outerShdw blurRad="38100" dist="38100" dir="2700000" algn="tl">
                    <a:srgbClr val="000000">
                      <a:alpha val="43137"/>
                    </a:srgbClr>
                  </a:outerShdw>
                </a:effectLst>
              </a:rPr>
              <a:t>Common Sense (?)</a:t>
            </a:r>
            <a:endParaRPr lang="en-US" dirty="0">
              <a:solidFill>
                <a:srgbClr val="C00000"/>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a:xfrm>
            <a:off x="457200" y="762000"/>
            <a:ext cx="8229600" cy="5546725"/>
          </a:xfrm>
        </p:spPr>
        <p:txBody>
          <a:bodyPr/>
          <a:lstStyle/>
          <a:p>
            <a:r>
              <a:rPr lang="en-US" b="1" dirty="0" smtClean="0">
                <a:solidFill>
                  <a:schemeClr val="bg1"/>
                </a:solidFill>
              </a:rPr>
              <a:t>Earthquakes often precede or accompany volcanic eruptions, so look out your window often during these events. If you see a large, </a:t>
            </a:r>
            <a:r>
              <a:rPr lang="en-US" b="1" dirty="0" err="1" smtClean="0">
                <a:solidFill>
                  <a:schemeClr val="bg1"/>
                </a:solidFill>
              </a:rPr>
              <a:t>zig</a:t>
            </a:r>
            <a:r>
              <a:rPr lang="en-US" b="1" dirty="0" smtClean="0">
                <a:solidFill>
                  <a:schemeClr val="bg1"/>
                </a:solidFill>
              </a:rPr>
              <a:t>-</a:t>
            </a:r>
            <a:r>
              <a:rPr lang="en-US" b="1" dirty="0" err="1" smtClean="0">
                <a:solidFill>
                  <a:schemeClr val="bg1"/>
                </a:solidFill>
              </a:rPr>
              <a:t>zag</a:t>
            </a:r>
            <a:r>
              <a:rPr lang="en-US" b="1" dirty="0" smtClean="0">
                <a:solidFill>
                  <a:schemeClr val="bg1"/>
                </a:solidFill>
              </a:rPr>
              <a:t>-shaped crevasse moving rapidly from the horizon toward your home, step either to the right or the left.</a:t>
            </a:r>
            <a:endParaRPr lang="en-US" dirty="0" smtClean="0">
              <a:solidFill>
                <a:schemeClr val="bg1"/>
              </a:solidFill>
            </a:endParaRPr>
          </a:p>
          <a:p>
            <a:r>
              <a:rPr lang="en-US" b="1" dirty="0" smtClean="0">
                <a:solidFill>
                  <a:schemeClr val="bg1"/>
                </a:solidFill>
              </a:rPr>
              <a:t>Be sure to mail your house insurance payments a full five business days before a major volcano erupts.</a:t>
            </a:r>
          </a:p>
          <a:p>
            <a:r>
              <a:rPr lang="en-US" b="1" dirty="0" smtClean="0">
                <a:solidFill>
                  <a:schemeClr val="bg1"/>
                </a:solidFill>
              </a:rPr>
              <a:t>Help stop climate change.  Tax volcanoes.</a:t>
            </a:r>
          </a:p>
          <a:p>
            <a:r>
              <a:rPr lang="en-US" b="1" dirty="0" smtClean="0">
                <a:solidFill>
                  <a:schemeClr val="bg1"/>
                </a:solidFill>
              </a:rPr>
              <a:t>The last time this volcano erupted, there was no air travel for almost 100 years in that region! </a:t>
            </a:r>
            <a:endParaRPr lang="en-US" dirty="0" smtClean="0">
              <a:solidFill>
                <a:schemeClr val="bg1"/>
              </a:solidFill>
            </a:endParaRPr>
          </a:p>
          <a:p>
            <a:endParaRPr lang="en-US" dirty="0">
              <a:solidFill>
                <a:schemeClr val="bg1"/>
              </a:solidFill>
            </a:endParaRPr>
          </a:p>
        </p:txBody>
      </p:sp>
      <p:sp>
        <p:nvSpPr>
          <p:cNvPr id="2" name="Date Placeholder 1"/>
          <p:cNvSpPr>
            <a:spLocks noGrp="1"/>
          </p:cNvSpPr>
          <p:nvPr>
            <p:ph type="dt" sz="half" idx="10"/>
          </p:nvPr>
        </p:nvSpPr>
        <p:spPr/>
        <p:txBody>
          <a:bodyPr/>
          <a:lstStyle/>
          <a:p>
            <a:pPr>
              <a:defRPr/>
            </a:pPr>
            <a:fld id="{DC003F83-96F3-48E4-8932-2E56CB12CD2C}" type="datetime1">
              <a:rPr lang="en-US" smtClean="0">
                <a:solidFill>
                  <a:prstClr val="white">
                    <a:shade val="50000"/>
                  </a:prstClr>
                </a:solidFill>
              </a:rPr>
              <a:pPr>
                <a:defRPr/>
              </a:pPr>
              <a:t>9/17/2010</a:t>
            </a:fld>
            <a:endParaRPr lang="en-US">
              <a:solidFill>
                <a:prstClr val="white">
                  <a:shade val="50000"/>
                </a:prstClr>
              </a:solidFill>
            </a:endParaRPr>
          </a:p>
        </p:txBody>
      </p:sp>
      <p:sp>
        <p:nvSpPr>
          <p:cNvPr id="3" name="Slide Number Placeholder 2"/>
          <p:cNvSpPr>
            <a:spLocks noGrp="1"/>
          </p:cNvSpPr>
          <p:nvPr>
            <p:ph type="sldNum" sz="quarter" idx="12"/>
          </p:nvPr>
        </p:nvSpPr>
        <p:spPr/>
        <p:txBody>
          <a:bodyPr/>
          <a:lstStyle/>
          <a:p>
            <a:pPr>
              <a:defRPr/>
            </a:pPr>
            <a:fld id="{90943E48-14AA-4EDD-8445-AFD33F3F34A6}" type="slidenum">
              <a:rPr lang="en-US" smtClean="0">
                <a:solidFill>
                  <a:prstClr val="white">
                    <a:shade val="50000"/>
                  </a:prstClr>
                </a:solidFill>
              </a:rPr>
              <a:pPr>
                <a:defRPr/>
              </a:pPr>
              <a:t>45</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E030A1BD-FF3A-422A-8107-59650E87B70A}" type="datetime1">
              <a:rPr lang="en-US" smtClean="0">
                <a:solidFill>
                  <a:prstClr val="white">
                    <a:shade val="50000"/>
                  </a:prstClr>
                </a:solidFill>
              </a:rPr>
              <a:pPr>
                <a:defRPr/>
              </a:pPr>
              <a:t>9/17/2010</a:t>
            </a:fld>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pPr>
              <a:defRPr/>
            </a:pPr>
            <a:fld id="{F6B90BC9-704F-4078-9AC1-BCB8428363DF}" type="slidenum">
              <a:rPr lang="en-US" smtClean="0">
                <a:solidFill>
                  <a:prstClr val="white">
                    <a:shade val="50000"/>
                  </a:prstClr>
                </a:solidFill>
              </a:rPr>
              <a:pPr>
                <a:defRPr/>
              </a:pPr>
              <a:t>5</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7001">
              <a:srgbClr val="E6E6E6"/>
            </a:gs>
            <a:gs pos="32001">
              <a:srgbClr val="7D8496"/>
            </a:gs>
            <a:gs pos="47000">
              <a:srgbClr val="E6E6E6"/>
            </a:gs>
            <a:gs pos="85001">
              <a:srgbClr val="7D8496"/>
            </a:gs>
            <a:gs pos="100000">
              <a:srgbClr val="E6E6E6"/>
            </a:gs>
          </a:gsLst>
          <a:lin ang="3600000" scaled="0"/>
        </a:gra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5400" b="1" dirty="0" smtClean="0">
                <a:solidFill>
                  <a:srgbClr val="C00000"/>
                </a:solidFill>
                <a:effectLst>
                  <a:outerShdw blurRad="38100" dist="38100" dir="2700000" algn="tl">
                    <a:srgbClr val="000000">
                      <a:alpha val="43137"/>
                    </a:srgbClr>
                  </a:outerShdw>
                </a:effectLst>
              </a:rPr>
              <a:t>New VA Training</a:t>
            </a:r>
            <a:endParaRPr lang="en-US" sz="5400" b="1" dirty="0">
              <a:solidFill>
                <a:srgbClr val="C00000"/>
              </a:solidFill>
              <a:effectLst>
                <a:outerShdw blurRad="38100" dist="38100" dir="2700000" algn="tl">
                  <a:srgbClr val="000000">
                    <a:alpha val="43137"/>
                  </a:srgbClr>
                </a:outerShdw>
              </a:effectLst>
            </a:endParaRPr>
          </a:p>
        </p:txBody>
      </p:sp>
      <p:pic>
        <p:nvPicPr>
          <p:cNvPr id="7" name="Content Placeholder 6" descr="Slide1.JPG"/>
          <p:cNvPicPr>
            <a:picLocks noGrp="1" noChangeAspect="1"/>
          </p:cNvPicPr>
          <p:nvPr>
            <p:ph sz="half" idx="1"/>
          </p:nvPr>
        </p:nvPicPr>
        <p:blipFill>
          <a:blip r:embed="rId2" cstate="print"/>
          <a:stretch>
            <a:fillRect/>
          </a:stretch>
        </p:blipFill>
        <p:spPr>
          <a:xfrm>
            <a:off x="457200" y="2348706"/>
            <a:ext cx="4038600" cy="3028950"/>
          </a:xfrm>
        </p:spPr>
      </p:pic>
      <p:pic>
        <p:nvPicPr>
          <p:cNvPr id="8" name="Content Placeholder 7" descr="Volcanic ASH and Other Hazards Part 2 Title Image.jpg"/>
          <p:cNvPicPr>
            <a:picLocks noGrp="1" noChangeAspect="1"/>
          </p:cNvPicPr>
          <p:nvPr>
            <p:ph sz="half" idx="2"/>
          </p:nvPr>
        </p:nvPicPr>
        <p:blipFill>
          <a:blip r:embed="rId3" cstate="print"/>
          <a:stretch>
            <a:fillRect/>
          </a:stretch>
        </p:blipFill>
        <p:spPr>
          <a:xfrm>
            <a:off x="4648200" y="2348706"/>
            <a:ext cx="4038600" cy="3028950"/>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7001">
              <a:srgbClr val="E6E6E6"/>
            </a:gs>
            <a:gs pos="32001">
              <a:srgbClr val="7D8496"/>
            </a:gs>
            <a:gs pos="47000">
              <a:srgbClr val="E6E6E6"/>
            </a:gs>
            <a:gs pos="85001">
              <a:srgbClr val="7D8496"/>
            </a:gs>
            <a:gs pos="100000">
              <a:srgbClr val="E6E6E6"/>
            </a:gs>
          </a:gsLst>
          <a:lin ang="3600000" scaled="0"/>
        </a:gra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b="1" dirty="0" smtClean="0">
                <a:solidFill>
                  <a:srgbClr val="C00000"/>
                </a:solidFill>
                <a:effectLst>
                  <a:outerShdw blurRad="38100" dist="38100" dir="2700000" algn="tl">
                    <a:srgbClr val="000000">
                      <a:alpha val="43137"/>
                    </a:srgbClr>
                  </a:outerShdw>
                </a:effectLst>
              </a:rPr>
              <a:t>The Objectives</a:t>
            </a:r>
            <a:endParaRPr lang="en-US" b="1" dirty="0">
              <a:solidFill>
                <a:srgbClr val="C00000"/>
              </a:solidFill>
              <a:effectLst>
                <a:outerShdw blurRad="38100" dist="38100" dir="2700000" algn="tl">
                  <a:srgbClr val="000000">
                    <a:alpha val="43137"/>
                  </a:srgbClr>
                </a:outerShdw>
              </a:effectLst>
            </a:endParaRPr>
          </a:p>
        </p:txBody>
      </p:sp>
      <p:sp>
        <p:nvSpPr>
          <p:cNvPr id="8" name="Text Placeholder 7"/>
          <p:cNvSpPr>
            <a:spLocks noGrp="1"/>
          </p:cNvSpPr>
          <p:nvPr>
            <p:ph type="body" idx="1"/>
          </p:nvPr>
        </p:nvSpPr>
        <p:spPr/>
        <p:txBody>
          <a:bodyPr/>
          <a:lstStyle/>
          <a:p>
            <a:pPr algn="ctr"/>
            <a:r>
              <a:rPr lang="en-US" dirty="0" smtClean="0">
                <a:effectLst>
                  <a:outerShdw blurRad="38100" dist="38100" dir="2700000" algn="tl">
                    <a:srgbClr val="000000">
                      <a:alpha val="43137"/>
                    </a:srgbClr>
                  </a:outerShdw>
                </a:effectLst>
              </a:rPr>
              <a:t>VA Part 1</a:t>
            </a:r>
            <a:endParaRPr lang="en-US" dirty="0">
              <a:effectLst>
                <a:outerShdw blurRad="38100" dist="38100" dir="2700000" algn="tl">
                  <a:srgbClr val="000000">
                    <a:alpha val="43137"/>
                  </a:srgbClr>
                </a:outerShdw>
              </a:effectLst>
            </a:endParaRPr>
          </a:p>
        </p:txBody>
      </p:sp>
      <p:pic>
        <p:nvPicPr>
          <p:cNvPr id="5" name="Content Placeholder 4" descr="Objectives 1 Image.jpg"/>
          <p:cNvPicPr>
            <a:picLocks noGrp="1" noChangeAspect="1"/>
          </p:cNvPicPr>
          <p:nvPr>
            <p:ph sz="half" idx="2"/>
          </p:nvPr>
        </p:nvPicPr>
        <p:blipFill>
          <a:blip r:embed="rId2" cstate="print"/>
          <a:stretch>
            <a:fillRect/>
          </a:stretch>
        </p:blipFill>
        <p:spPr>
          <a:xfrm>
            <a:off x="0" y="2209800"/>
            <a:ext cx="4497388" cy="3733799"/>
          </a:xfrm>
        </p:spPr>
      </p:pic>
      <p:sp>
        <p:nvSpPr>
          <p:cNvPr id="9" name="Text Placeholder 8"/>
          <p:cNvSpPr>
            <a:spLocks noGrp="1"/>
          </p:cNvSpPr>
          <p:nvPr>
            <p:ph type="body" sz="quarter" idx="3"/>
          </p:nvPr>
        </p:nvSpPr>
        <p:spPr/>
        <p:txBody>
          <a:bodyPr/>
          <a:lstStyle/>
          <a:p>
            <a:pPr algn="ctr"/>
            <a:r>
              <a:rPr lang="en-US" dirty="0" smtClean="0">
                <a:effectLst>
                  <a:outerShdw blurRad="38100" dist="38100" dir="2700000" algn="tl">
                    <a:srgbClr val="000000">
                      <a:alpha val="43137"/>
                    </a:srgbClr>
                  </a:outerShdw>
                </a:effectLst>
              </a:rPr>
              <a:t>VA Part 2</a:t>
            </a:r>
            <a:endParaRPr lang="en-US" dirty="0">
              <a:effectLst>
                <a:outerShdw blurRad="38100" dist="38100" dir="2700000" algn="tl">
                  <a:srgbClr val="000000">
                    <a:alpha val="43137"/>
                  </a:srgbClr>
                </a:outerShdw>
              </a:effectLst>
            </a:endParaRPr>
          </a:p>
        </p:txBody>
      </p:sp>
      <p:pic>
        <p:nvPicPr>
          <p:cNvPr id="6" name="Content Placeholder 5" descr="Objectives 2 Image.jpg"/>
          <p:cNvPicPr>
            <a:picLocks noGrp="1" noChangeAspect="1"/>
          </p:cNvPicPr>
          <p:nvPr>
            <p:ph sz="quarter" idx="4"/>
          </p:nvPr>
        </p:nvPicPr>
        <p:blipFill>
          <a:blip r:embed="rId3" cstate="print"/>
          <a:stretch>
            <a:fillRect/>
          </a:stretch>
        </p:blipFill>
        <p:spPr>
          <a:xfrm>
            <a:off x="4648200" y="2209800"/>
            <a:ext cx="4495800" cy="3733800"/>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590800"/>
            <a:ext cx="8229600" cy="1782762"/>
          </a:xfrm>
        </p:spPr>
        <p:txBody>
          <a:bodyPr>
            <a:normAutofit/>
          </a:bodyPr>
          <a:lstStyle/>
          <a:p>
            <a:r>
              <a:rPr lang="en-US" dirty="0" smtClean="0">
                <a:solidFill>
                  <a:srgbClr val="C00000"/>
                </a:solidFill>
              </a:rPr>
              <a:t>Volcanoes/Volcanic Ash Part </a:t>
            </a:r>
            <a:r>
              <a:rPr lang="en-US" dirty="0" smtClean="0">
                <a:solidFill>
                  <a:srgbClr val="C00000"/>
                </a:solidFill>
              </a:rPr>
              <a:t>1</a:t>
            </a:r>
            <a:endParaRPr lang="en-US" dirty="0">
              <a:solidFill>
                <a:srgbClr val="C00000"/>
              </a:solidFill>
            </a:endParaRPr>
          </a:p>
        </p:txBody>
      </p:sp>
      <p:sp>
        <p:nvSpPr>
          <p:cNvPr id="5" name="Date Placeholder 4"/>
          <p:cNvSpPr>
            <a:spLocks noGrp="1"/>
          </p:cNvSpPr>
          <p:nvPr>
            <p:ph type="dt" sz="half" idx="10"/>
          </p:nvPr>
        </p:nvSpPr>
        <p:spPr/>
        <p:txBody>
          <a:bodyPr/>
          <a:lstStyle/>
          <a:p>
            <a:pPr>
              <a:defRPr/>
            </a:pPr>
            <a:fld id="{3D090041-2E4E-478B-BFDC-C5DB2A29F9C2}" type="datetime1">
              <a:rPr lang="en-US" smtClean="0">
                <a:solidFill>
                  <a:prstClr val="white">
                    <a:shade val="50000"/>
                  </a:prstClr>
                </a:solidFill>
              </a:rPr>
              <a:pPr>
                <a:defRPr/>
              </a:pPr>
              <a:t>9/17/2010</a:t>
            </a:fld>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pPr>
              <a:defRPr/>
            </a:pPr>
            <a:fld id="{64CD284C-C0F3-4478-B002-08FD6F7DEC2B}" type="slidenum">
              <a:rPr lang="en-US" smtClean="0">
                <a:solidFill>
                  <a:prstClr val="white">
                    <a:shade val="50000"/>
                  </a:prstClr>
                </a:solidFill>
              </a:rPr>
              <a:pPr>
                <a:defRPr/>
              </a:pPr>
              <a:t>8</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24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4191000" cy="1143000"/>
          </a:xfrm>
        </p:spPr>
        <p:txBody>
          <a:bodyPr>
            <a:normAutofit/>
          </a:bodyPr>
          <a:lstStyle/>
          <a:p>
            <a:r>
              <a:rPr lang="en-US" dirty="0" smtClean="0">
                <a:solidFill>
                  <a:srgbClr val="FF0000"/>
                </a:solidFill>
              </a:rPr>
              <a:t>Volcano Types</a:t>
            </a:r>
            <a:endParaRPr lang="en-US" dirty="0">
              <a:solidFill>
                <a:srgbClr val="FF0000"/>
              </a:solidFill>
            </a:endParaRPr>
          </a:p>
        </p:txBody>
      </p:sp>
      <p:sp>
        <p:nvSpPr>
          <p:cNvPr id="3" name="Date Placeholder 2"/>
          <p:cNvSpPr>
            <a:spLocks noGrp="1"/>
          </p:cNvSpPr>
          <p:nvPr>
            <p:ph type="dt" sz="half" idx="10"/>
          </p:nvPr>
        </p:nvSpPr>
        <p:spPr/>
        <p:txBody>
          <a:bodyPr/>
          <a:lstStyle/>
          <a:p>
            <a:pPr>
              <a:defRPr/>
            </a:pPr>
            <a:fld id="{8BE43F37-B660-435B-8B8D-58DCDE13447B}" type="datetime1">
              <a:rPr lang="en-US" smtClean="0">
                <a:solidFill>
                  <a:prstClr val="white">
                    <a:shade val="50000"/>
                  </a:prstClr>
                </a:solidFill>
              </a:rPr>
              <a:pPr>
                <a:defRPr/>
              </a:pPr>
              <a:t>9/17/2010</a:t>
            </a:fld>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pPr>
              <a:defRPr/>
            </a:pPr>
            <a:fld id="{93B4A8E6-A615-4876-8D29-63854A14371B}" type="slidenum">
              <a:rPr lang="en-US" smtClean="0">
                <a:solidFill>
                  <a:prstClr val="white">
                    <a:shade val="50000"/>
                  </a:prstClr>
                </a:solidFill>
              </a:rPr>
              <a:pPr>
                <a:defRPr/>
              </a:pPr>
              <a:t>9</a:t>
            </a:fld>
            <a:endParaRPr lang="en-US">
              <a:solidFill>
                <a:prstClr val="white">
                  <a:shade val="50000"/>
                </a:prstClr>
              </a:solidFill>
            </a:endParaRPr>
          </a:p>
        </p:txBody>
      </p:sp>
    </p:spTree>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3.xml><?xml version="1.0" encoding="utf-8"?>
<a:theme xmlns:a="http://schemas.openxmlformats.org/drawingml/2006/main" name="1_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lnDef>
      <a:spPr>
        <a:ln>
          <a:tailEnd type="arrow"/>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385</TotalTime>
  <Words>3968</Words>
  <Application>Microsoft Office PowerPoint</Application>
  <PresentationFormat>On-screen Show (4:3)</PresentationFormat>
  <Paragraphs>388</Paragraphs>
  <Slides>45</Slides>
  <Notes>36</Notes>
  <HiddenSlides>0</HiddenSlides>
  <MMClips>0</MMClips>
  <ScaleCrop>false</ScaleCrop>
  <HeadingPairs>
    <vt:vector size="4" baseType="variant">
      <vt:variant>
        <vt:lpstr>Theme</vt:lpstr>
      </vt:variant>
      <vt:variant>
        <vt:i4>3</vt:i4>
      </vt:variant>
      <vt:variant>
        <vt:lpstr>Slide Titles</vt:lpstr>
      </vt:variant>
      <vt:variant>
        <vt:i4>45</vt:i4>
      </vt:variant>
    </vt:vector>
  </HeadingPairs>
  <TitlesOfParts>
    <vt:vector size="48" baseType="lpstr">
      <vt:lpstr>Office Theme</vt:lpstr>
      <vt:lpstr>Apex</vt:lpstr>
      <vt:lpstr>1_Apex</vt:lpstr>
      <vt:lpstr>Volcanoes, Volcanic Ash, Training and Other Stuff</vt:lpstr>
      <vt:lpstr>Some Things to Think About</vt:lpstr>
      <vt:lpstr>WHY? (ARE WE DOING THIS)</vt:lpstr>
      <vt:lpstr>Famous Last Words</vt:lpstr>
      <vt:lpstr>Slide 5</vt:lpstr>
      <vt:lpstr>New VA Training</vt:lpstr>
      <vt:lpstr>The Objectives</vt:lpstr>
      <vt:lpstr>Volcanoes/Volcanic Ash Part 1</vt:lpstr>
      <vt:lpstr>Volcano Types</vt:lpstr>
      <vt:lpstr>On the Ground</vt:lpstr>
      <vt:lpstr>In the Air</vt:lpstr>
      <vt:lpstr>Remote Sensing and Observations</vt:lpstr>
      <vt:lpstr>Satellite Observations, Data, Analysis and Products</vt:lpstr>
      <vt:lpstr>Slide 14</vt:lpstr>
      <vt:lpstr>3.7 – 3.9 micron  (Shortwave) IR</vt:lpstr>
      <vt:lpstr>Split Window Longwave Difference</vt:lpstr>
      <vt:lpstr>Meteosat-9 Ash and SO2  (Combined Multispectral Product)</vt:lpstr>
      <vt:lpstr>The Future </vt:lpstr>
      <vt:lpstr>Aircraft Observations</vt:lpstr>
      <vt:lpstr>Early Detection with RADAR</vt:lpstr>
      <vt:lpstr>Things to Remember</vt:lpstr>
      <vt:lpstr>Modeling:  Volcanic Ash/Gas Movement</vt:lpstr>
      <vt:lpstr>Hypothetical Scenarios</vt:lpstr>
      <vt:lpstr>Volcanoes/Volcanic Ash Part 2</vt:lpstr>
      <vt:lpstr>Case Study (Redoubt 2009?)</vt:lpstr>
      <vt:lpstr>Organizations Involved</vt:lpstr>
      <vt:lpstr>The Original Goals (1995)</vt:lpstr>
      <vt:lpstr>Volcano Observatories</vt:lpstr>
      <vt:lpstr>Volcanic Ash Advisory Centers (VAAC)</vt:lpstr>
      <vt:lpstr>VAAC</vt:lpstr>
      <vt:lpstr>From Eruption to VAA and VAG Issuance</vt:lpstr>
      <vt:lpstr>Finish Up Part 2 with… </vt:lpstr>
      <vt:lpstr>Synthetic Imagery </vt:lpstr>
      <vt:lpstr>Slide 34</vt:lpstr>
      <vt:lpstr>Creating Synthetic Imagery</vt:lpstr>
      <vt:lpstr>Creating Synthetic Imagery</vt:lpstr>
      <vt:lpstr>Synthetic 2 km ABI Bands 7-16 8 May 2003 Severe Weather Case (19 UTC)</vt:lpstr>
      <vt:lpstr>Slide 38</vt:lpstr>
      <vt:lpstr>Slide 39</vt:lpstr>
      <vt:lpstr>? Real, or GOES-R Synthetic?</vt:lpstr>
      <vt:lpstr>Synthetic Water Vapor Imagery</vt:lpstr>
      <vt:lpstr>WRF/GOES-R Synthetic Imagery</vt:lpstr>
      <vt:lpstr>California Fires 23 OCT 2007</vt:lpstr>
      <vt:lpstr>Slide 44</vt:lpstr>
      <vt:lpstr>Common Sense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Volcanoes  and Volcanic Ash Training and Other Stuff</dc:title>
  <dc:creator>jeff braun</dc:creator>
  <cp:lastModifiedBy>jeff braun</cp:lastModifiedBy>
  <cp:revision>98</cp:revision>
  <dcterms:created xsi:type="dcterms:W3CDTF">2010-09-16T17:08:31Z</dcterms:created>
  <dcterms:modified xsi:type="dcterms:W3CDTF">2010-09-17T18:23:24Z</dcterms:modified>
</cp:coreProperties>
</file>